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sldIdLst>
    <p:sldId id="260" r:id="rId3"/>
    <p:sldId id="261" r:id="rId4"/>
    <p:sldId id="263" r:id="rId5"/>
    <p:sldId id="264" r:id="rId6"/>
    <p:sldId id="265" r:id="rId7"/>
    <p:sldId id="295" r:id="rId8"/>
    <p:sldId id="267" r:id="rId9"/>
    <p:sldId id="296" r:id="rId10"/>
    <p:sldId id="297" r:id="rId11"/>
    <p:sldId id="298" r:id="rId12"/>
    <p:sldId id="299" r:id="rId13"/>
    <p:sldId id="300" r:id="rId14"/>
    <p:sldId id="273" r:id="rId15"/>
    <p:sldId id="301" r:id="rId16"/>
    <p:sldId id="275" r:id="rId17"/>
    <p:sldId id="308" r:id="rId18"/>
    <p:sldId id="276" r:id="rId19"/>
    <p:sldId id="302" r:id="rId20"/>
    <p:sldId id="309" r:id="rId21"/>
    <p:sldId id="310" r:id="rId22"/>
    <p:sldId id="311" r:id="rId23"/>
    <p:sldId id="312" r:id="rId24"/>
    <p:sldId id="313" r:id="rId25"/>
    <p:sldId id="303" r:id="rId26"/>
    <p:sldId id="317" r:id="rId27"/>
    <p:sldId id="314" r:id="rId28"/>
    <p:sldId id="315" r:id="rId29"/>
    <p:sldId id="316" r:id="rId30"/>
    <p:sldId id="326" r:id="rId31"/>
    <p:sldId id="279" r:id="rId32"/>
    <p:sldId id="323" r:id="rId33"/>
    <p:sldId id="318" r:id="rId34"/>
    <p:sldId id="319" r:id="rId35"/>
    <p:sldId id="320" r:id="rId36"/>
    <p:sldId id="321" r:id="rId37"/>
    <p:sldId id="322" r:id="rId38"/>
    <p:sldId id="325" r:id="rId39"/>
    <p:sldId id="324" r:id="rId40"/>
    <p:sldId id="294" r:id="rId4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3" Type="http://schemas.openxmlformats.org/officeDocument/2006/relationships/tags" Target="../tags/tag158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tags" Target="../tags/tag175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10" Type="http://schemas.openxmlformats.org/officeDocument/2006/relationships/tags" Target="../tags/tag165.xml"/><Relationship Id="rId19" Type="http://schemas.openxmlformats.org/officeDocument/2006/relationships/tags" Target="../tags/tag174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9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2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image" Target="../media/image4.png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3.jpeg"/><Relationship Id="rId5" Type="http://schemas.openxmlformats.org/officeDocument/2006/relationships/tags" Target="../tags/tag3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30.xml"/><Relationship Id="rId9" Type="http://schemas.openxmlformats.org/officeDocument/2006/relationships/tags" Target="../tags/tag335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10" Type="http://schemas.openxmlformats.org/officeDocument/2006/relationships/image" Target="../media/image1.png"/><Relationship Id="rId4" Type="http://schemas.openxmlformats.org/officeDocument/2006/relationships/tags" Target="../tags/tag339.xml"/><Relationship Id="rId9" Type="http://schemas.openxmlformats.org/officeDocument/2006/relationships/image" Target="../media/image3.jpe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10" Type="http://schemas.openxmlformats.org/officeDocument/2006/relationships/image" Target="../media/image4.png"/><Relationship Id="rId4" Type="http://schemas.openxmlformats.org/officeDocument/2006/relationships/tags" Target="../tags/tag346.xml"/><Relationship Id="rId9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tags" Target="../tags/tag362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17" Type="http://schemas.openxmlformats.org/officeDocument/2006/relationships/tags" Target="../tags/tag366.xml"/><Relationship Id="rId2" Type="http://schemas.openxmlformats.org/officeDocument/2006/relationships/tags" Target="../tags/tag351.xml"/><Relationship Id="rId16" Type="http://schemas.openxmlformats.org/officeDocument/2006/relationships/tags" Target="../tags/tag365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5" Type="http://schemas.openxmlformats.org/officeDocument/2006/relationships/tags" Target="../tags/tag36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Relationship Id="rId14" Type="http://schemas.openxmlformats.org/officeDocument/2006/relationships/tags" Target="../tags/tag36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8006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84201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5725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2997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3556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8796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160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160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56388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93980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794000" y="1892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794000" y="24511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2794000" y="44069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794000" y="49657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7846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46482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46482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4201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4201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5257800" y="2184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410200" y="2184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410200" y="26924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5257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410200" y="45212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5410200" y="50292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2794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3302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5842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842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41400" y="2844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41400" y="3403600"/>
            <a:ext cx="6019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1524000"/>
            <a:ext cx="5334000" cy="2692400"/>
          </a:xfrm>
          <a:custGeom>
            <a:avLst/>
            <a:gdLst>
              <a:gd name="connisteX0" fmla="*/ 0 w 5334000"/>
              <a:gd name="connsiteY0" fmla="*/ 203200 h 2692400"/>
              <a:gd name="connisteX1" fmla="*/ 203200 w 5334000"/>
              <a:gd name="connsiteY1" fmla="*/ 0 h 2692400"/>
              <a:gd name="connisteX2" fmla="*/ 5130800 w 5334000"/>
              <a:gd name="connsiteY2" fmla="*/ 0 h 2692400"/>
              <a:gd name="connisteX3" fmla="*/ 5334000 w 5334000"/>
              <a:gd name="connsiteY3" fmla="*/ 203200 h 2692400"/>
              <a:gd name="connisteX4" fmla="*/ 5334000 w 5334000"/>
              <a:gd name="connsiteY4" fmla="*/ 2692400 h 2692400"/>
              <a:gd name="connisteX5" fmla="*/ 0 w 5334000"/>
              <a:gd name="connsiteY5" fmla="*/ 2692400 h 2692400"/>
              <a:gd name="connisteX6" fmla="*/ 0 w 53340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387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3688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1280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0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3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09600" y="1524000"/>
            <a:ext cx="10972800" cy="1778000"/>
          </a:xfrm>
          <a:custGeom>
            <a:avLst/>
            <a:gdLst>
              <a:gd name="connisteX0" fmla="*/ 0 w 10972800"/>
              <a:gd name="connsiteY0" fmla="*/ 203200 h 1778000"/>
              <a:gd name="connisteX1" fmla="*/ 203200 w 10972800"/>
              <a:gd name="connsiteY1" fmla="*/ 0 h 1778000"/>
              <a:gd name="connisteX2" fmla="*/ 10769600 w 10972800"/>
              <a:gd name="connsiteY2" fmla="*/ 0 h 1778000"/>
              <a:gd name="connisteX3" fmla="*/ 10972800 w 10972800"/>
              <a:gd name="connsiteY3" fmla="*/ 203200 h 1778000"/>
              <a:gd name="connisteX4" fmla="*/ 10972800 w 10972800"/>
              <a:gd name="connsiteY4" fmla="*/ 1574800 h 1778000"/>
              <a:gd name="connisteX5" fmla="*/ 10769600 w 10972800"/>
              <a:gd name="connsiteY5" fmla="*/ 1778000 h 1778000"/>
              <a:gd name="connisteX6" fmla="*/ 203200 w 10972800"/>
              <a:gd name="connsiteY6" fmla="*/ 1778000 h 1778000"/>
              <a:gd name="connisteX7" fmla="*/ 0 w 10972800"/>
              <a:gd name="connsiteY7" fmla="*/ 1574800 h 1778000"/>
              <a:gd name="connisteX8" fmla="*/ 0 w 109728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574800"/>
                </a:lnTo>
                <a:cubicBezTo>
                  <a:pt x="10972800" y="1687024"/>
                  <a:pt x="10881824" y="1778000"/>
                  <a:pt x="107696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828800"/>
            <a:ext cx="1036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876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105400" y="2692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105400" y="3251200"/>
            <a:ext cx="6019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02400" y="29972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02400" y="3556000"/>
            <a:ext cx="508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背景-装饰背景-并列-57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6" hasCustomPrompt="1"/>
            <p:custDataLst>
              <p:tags r:id="rId5"/>
            </p:custDataLst>
          </p:nvPr>
        </p:nvSpPr>
        <p:spPr>
          <a:xfrm>
            <a:off x="60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77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77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441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558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558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8" hasCustomPrompt="1"/>
            <p:custDataLst>
              <p:tags r:id="rId11"/>
            </p:custDataLst>
          </p:nvPr>
        </p:nvSpPr>
        <p:spPr>
          <a:xfrm>
            <a:off x="822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939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939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0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177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177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7"/>
            </p:custDataLst>
          </p:nvPr>
        </p:nvSpPr>
        <p:spPr>
          <a:xfrm>
            <a:off x="441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8"/>
            </p:custDataLst>
          </p:nvPr>
        </p:nvSpPr>
        <p:spPr>
          <a:xfrm>
            <a:off x="558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19"/>
            </p:custDataLst>
          </p:nvPr>
        </p:nvSpPr>
        <p:spPr>
          <a:xfrm>
            <a:off x="558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1365" cy="6849745"/>
          </a:xfrm>
          <a:prstGeom prst="rect">
            <a:avLst/>
          </a:prstGeom>
          <a:gradFill>
            <a:gsLst>
              <a:gs pos="58000">
                <a:schemeClr val="bg1">
                  <a:alpha val="3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accent2">
                  <a:alpha val="1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jimeng-2025-10-21-5839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rcRect b="12765"/>
          <a:stretch>
            <a:fillRect/>
          </a:stretch>
        </p:blipFill>
        <p:spPr>
          <a:xfrm>
            <a:off x="635" y="3619500"/>
            <a:ext cx="12190730" cy="3238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56000" y="743000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2" descr="jimeng-2025-10-20-5581-以浅蓝渐变色为背景，右侧是蓝绿交融的横向流动型装饰，有一定厚度，磨砂质感，半透明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293995" y="643255"/>
            <a:ext cx="6898005" cy="621474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 rot="5400000">
            <a:off x="-1002665" y="3399155"/>
            <a:ext cx="3632200" cy="133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6386" hasCustomPrompt="1"/>
            <p:custDataLst>
              <p:tags r:id="rId7"/>
            </p:custDataLst>
          </p:nvPr>
        </p:nvSpPr>
        <p:spPr>
          <a:xfrm>
            <a:off x="1034415" y="1515110"/>
            <a:ext cx="5646420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 YEAR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 idx="16385" hasCustomPrompt="1"/>
            <p:custDataLst>
              <p:tags r:id="rId8"/>
            </p:custDataLst>
          </p:nvPr>
        </p:nvSpPr>
        <p:spPr>
          <a:xfrm>
            <a:off x="1034415" y="2268220"/>
            <a:ext cx="5646420" cy="198755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单击此处添加文档标题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87" hasCustomPrompt="1"/>
            <p:custDataLst>
              <p:tags r:id="rId9"/>
            </p:custDataLst>
          </p:nvPr>
        </p:nvSpPr>
        <p:spPr>
          <a:xfrm>
            <a:off x="1034415" y="461391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jimeng-2025-10-21-8595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653030"/>
            <a:ext cx="12192000" cy="4204970"/>
          </a:xfrm>
          <a:prstGeom prst="rect">
            <a:avLst/>
          </a:prstGeom>
        </p:spPr>
      </p:pic>
      <p:sp>
        <p:nvSpPr>
          <p:cNvPr id="7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6"/>
            </p:custDataLst>
          </p:nvPr>
        </p:nvSpPr>
        <p:spPr>
          <a:xfrm>
            <a:off x="1016000" y="3185795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1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6" hasCustomPrompt="1"/>
            <p:custDataLst>
              <p:tags r:id="rId7"/>
            </p:custDataLst>
          </p:nvPr>
        </p:nvSpPr>
        <p:spPr>
          <a:xfrm>
            <a:off x="1016000" y="1560195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jimeng-2025-10-20-5581-以浅蓝渐变色为背景，右侧是蓝绿交融的横向流动型装饰，有一定厚度，磨砂质感，半透明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93995" y="643255"/>
            <a:ext cx="6898005" cy="621474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240919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7"/>
            </p:custDataLst>
          </p:nvPr>
        </p:nvSpPr>
        <p:spPr>
          <a:xfrm>
            <a:off x="1016000" y="2917190"/>
            <a:ext cx="5451122" cy="1016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theme" Target="../theme/theme2.xml"/><Relationship Id="rId40" Type="http://schemas.openxmlformats.org/officeDocument/2006/relationships/tags" Target="../tags/tag3.xml"/><Relationship Id="rId45" Type="http://schemas.openxmlformats.org/officeDocument/2006/relationships/tags" Target="../tags/tag8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tags" Target="../tags/tag7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tags" Target="../tags/tag6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tags" Target="../tags/tag1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0.xml"/><Relationship Id="rId41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jimeng-2025-10-21-8595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39"/>
            </p:custDataLst>
          </p:nvPr>
        </p:nvPicPr>
        <p:blipFill>
          <a:blip r:embed="rId46">
            <a:alphaModFix amt="13000"/>
          </a:blip>
          <a:stretch>
            <a:fillRect/>
          </a:stretch>
        </p:blipFill>
        <p:spPr>
          <a:xfrm>
            <a:off x="0" y="2653030"/>
            <a:ext cx="12192000" cy="420497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4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71.xml"/><Relationship Id="rId4" Type="http://schemas.openxmlformats.org/officeDocument/2006/relationships/tags" Target="../tags/tag37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445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tags" Target="../tags/tag448.xml"/><Relationship Id="rId5" Type="http://schemas.openxmlformats.org/officeDocument/2006/relationships/tags" Target="../tags/tag447.xml"/><Relationship Id="rId4" Type="http://schemas.openxmlformats.org/officeDocument/2006/relationships/tags" Target="../tags/tag4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451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457.xml"/><Relationship Id="rId7" Type="http://schemas.openxmlformats.org/officeDocument/2006/relationships/slideLayout" Target="../slideLayouts/slideLayout26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4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71.xml"/><Relationship Id="rId13" Type="http://schemas.openxmlformats.org/officeDocument/2006/relationships/image" Target="../media/image24.jpeg"/><Relationship Id="rId3" Type="http://schemas.openxmlformats.org/officeDocument/2006/relationships/tags" Target="../tags/tag466.xml"/><Relationship Id="rId7" Type="http://schemas.openxmlformats.org/officeDocument/2006/relationships/tags" Target="../tags/tag470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6" Type="http://schemas.openxmlformats.org/officeDocument/2006/relationships/tags" Target="../tags/tag469.xml"/><Relationship Id="rId11" Type="http://schemas.openxmlformats.org/officeDocument/2006/relationships/tags" Target="../tags/tag474.xml"/><Relationship Id="rId5" Type="http://schemas.openxmlformats.org/officeDocument/2006/relationships/tags" Target="../tags/tag468.xml"/><Relationship Id="rId15" Type="http://schemas.openxmlformats.org/officeDocument/2006/relationships/image" Target="../media/image26.jpeg"/><Relationship Id="rId10" Type="http://schemas.openxmlformats.org/officeDocument/2006/relationships/tags" Target="../tags/tag473.xml"/><Relationship Id="rId4" Type="http://schemas.openxmlformats.org/officeDocument/2006/relationships/tags" Target="../tags/tag467.xml"/><Relationship Id="rId9" Type="http://schemas.openxmlformats.org/officeDocument/2006/relationships/tags" Target="../tags/tag472.xml"/><Relationship Id="rId1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82.xml"/><Relationship Id="rId13" Type="http://schemas.openxmlformats.org/officeDocument/2006/relationships/tags" Target="../tags/tag487.xml"/><Relationship Id="rId18" Type="http://schemas.openxmlformats.org/officeDocument/2006/relationships/tags" Target="../tags/tag492.xml"/><Relationship Id="rId26" Type="http://schemas.openxmlformats.org/officeDocument/2006/relationships/image" Target="../media/image33.png"/><Relationship Id="rId3" Type="http://schemas.openxmlformats.org/officeDocument/2006/relationships/tags" Target="../tags/tag477.xml"/><Relationship Id="rId21" Type="http://schemas.openxmlformats.org/officeDocument/2006/relationships/image" Target="../media/image28.svg"/><Relationship Id="rId7" Type="http://schemas.openxmlformats.org/officeDocument/2006/relationships/tags" Target="../tags/tag481.xml"/><Relationship Id="rId12" Type="http://schemas.openxmlformats.org/officeDocument/2006/relationships/tags" Target="../tags/tag486.xml"/><Relationship Id="rId17" Type="http://schemas.openxmlformats.org/officeDocument/2006/relationships/tags" Target="../tags/tag491.xml"/><Relationship Id="rId25" Type="http://schemas.openxmlformats.org/officeDocument/2006/relationships/image" Target="../media/image32.svg"/><Relationship Id="rId2" Type="http://schemas.openxmlformats.org/officeDocument/2006/relationships/tags" Target="../tags/tag476.xml"/><Relationship Id="rId16" Type="http://schemas.openxmlformats.org/officeDocument/2006/relationships/tags" Target="../tags/tag490.xml"/><Relationship Id="rId20" Type="http://schemas.openxmlformats.org/officeDocument/2006/relationships/image" Target="../media/image27.png"/><Relationship Id="rId1" Type="http://schemas.openxmlformats.org/officeDocument/2006/relationships/tags" Target="../tags/tag475.xml"/><Relationship Id="rId6" Type="http://schemas.openxmlformats.org/officeDocument/2006/relationships/tags" Target="../tags/tag480.xml"/><Relationship Id="rId11" Type="http://schemas.openxmlformats.org/officeDocument/2006/relationships/tags" Target="../tags/tag485.xml"/><Relationship Id="rId24" Type="http://schemas.openxmlformats.org/officeDocument/2006/relationships/image" Target="../media/image31.png"/><Relationship Id="rId5" Type="http://schemas.openxmlformats.org/officeDocument/2006/relationships/tags" Target="../tags/tag479.xml"/><Relationship Id="rId15" Type="http://schemas.openxmlformats.org/officeDocument/2006/relationships/tags" Target="../tags/tag489.xml"/><Relationship Id="rId23" Type="http://schemas.openxmlformats.org/officeDocument/2006/relationships/image" Target="../media/image30.svg"/><Relationship Id="rId10" Type="http://schemas.openxmlformats.org/officeDocument/2006/relationships/tags" Target="../tags/tag484.xml"/><Relationship Id="rId19" Type="http://schemas.openxmlformats.org/officeDocument/2006/relationships/slideLayout" Target="../slideLayouts/slideLayout24.xml"/><Relationship Id="rId4" Type="http://schemas.openxmlformats.org/officeDocument/2006/relationships/tags" Target="../tags/tag478.xml"/><Relationship Id="rId9" Type="http://schemas.openxmlformats.org/officeDocument/2006/relationships/tags" Target="../tags/tag483.xml"/><Relationship Id="rId14" Type="http://schemas.openxmlformats.org/officeDocument/2006/relationships/tags" Target="../tags/tag488.xml"/><Relationship Id="rId22" Type="http://schemas.openxmlformats.org/officeDocument/2006/relationships/image" Target="../media/image29.png"/><Relationship Id="rId27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6.xml"/><Relationship Id="rId2" Type="http://schemas.openxmlformats.org/officeDocument/2006/relationships/tags" Target="../tags/tag495.xml"/><Relationship Id="rId1" Type="http://schemas.openxmlformats.org/officeDocument/2006/relationships/tags" Target="../tags/tag494.xml"/><Relationship Id="rId4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13" Type="http://schemas.openxmlformats.org/officeDocument/2006/relationships/tags" Target="../tags/tag509.xml"/><Relationship Id="rId18" Type="http://schemas.openxmlformats.org/officeDocument/2006/relationships/image" Target="../media/image38.jpeg"/><Relationship Id="rId3" Type="http://schemas.openxmlformats.org/officeDocument/2006/relationships/tags" Target="../tags/tag499.xml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17" Type="http://schemas.openxmlformats.org/officeDocument/2006/relationships/image" Target="../media/image37.jpeg"/><Relationship Id="rId2" Type="http://schemas.openxmlformats.org/officeDocument/2006/relationships/tags" Target="../tags/tag498.xml"/><Relationship Id="rId16" Type="http://schemas.openxmlformats.org/officeDocument/2006/relationships/image" Target="../media/image36.jpeg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5" Type="http://schemas.openxmlformats.org/officeDocument/2006/relationships/tags" Target="../tags/tag501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506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tags" Target="../tags/tag5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tags" Target="../tags/tag384.xml"/><Relationship Id="rId18" Type="http://schemas.openxmlformats.org/officeDocument/2006/relationships/tags" Target="../tags/tag389.xml"/><Relationship Id="rId3" Type="http://schemas.openxmlformats.org/officeDocument/2006/relationships/tags" Target="../tags/tag374.xml"/><Relationship Id="rId21" Type="http://schemas.openxmlformats.org/officeDocument/2006/relationships/tags" Target="../tags/tag392.xml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17" Type="http://schemas.openxmlformats.org/officeDocument/2006/relationships/tags" Target="../tags/tag388.xml"/><Relationship Id="rId2" Type="http://schemas.openxmlformats.org/officeDocument/2006/relationships/tags" Target="../tags/tag373.xml"/><Relationship Id="rId16" Type="http://schemas.openxmlformats.org/officeDocument/2006/relationships/tags" Target="../tags/tag387.xml"/><Relationship Id="rId20" Type="http://schemas.openxmlformats.org/officeDocument/2006/relationships/tags" Target="../tags/tag391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5" Type="http://schemas.openxmlformats.org/officeDocument/2006/relationships/tags" Target="../tags/tag386.xml"/><Relationship Id="rId10" Type="http://schemas.openxmlformats.org/officeDocument/2006/relationships/tags" Target="../tags/tag381.xml"/><Relationship Id="rId19" Type="http://schemas.openxmlformats.org/officeDocument/2006/relationships/tags" Target="../tags/tag390.xml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tags" Target="../tags/tag385.xml"/><Relationship Id="rId22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18.xml"/><Relationship Id="rId13" Type="http://schemas.openxmlformats.org/officeDocument/2006/relationships/image" Target="../media/image44.jpeg"/><Relationship Id="rId3" Type="http://schemas.openxmlformats.org/officeDocument/2006/relationships/tags" Target="../tags/tag513.xml"/><Relationship Id="rId7" Type="http://schemas.openxmlformats.org/officeDocument/2006/relationships/tags" Target="../tags/tag517.xml"/><Relationship Id="rId12" Type="http://schemas.openxmlformats.org/officeDocument/2006/relationships/slideLayout" Target="../slideLayouts/slideLayout22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openxmlformats.org/officeDocument/2006/relationships/tags" Target="../tags/tag521.xml"/><Relationship Id="rId5" Type="http://schemas.openxmlformats.org/officeDocument/2006/relationships/tags" Target="../tags/tag515.xml"/><Relationship Id="rId15" Type="http://schemas.openxmlformats.org/officeDocument/2006/relationships/image" Target="../media/image46.jpeg"/><Relationship Id="rId10" Type="http://schemas.openxmlformats.org/officeDocument/2006/relationships/tags" Target="../tags/tag520.xml"/><Relationship Id="rId4" Type="http://schemas.openxmlformats.org/officeDocument/2006/relationships/tags" Target="../tags/tag514.xml"/><Relationship Id="rId9" Type="http://schemas.openxmlformats.org/officeDocument/2006/relationships/tags" Target="../tags/tag519.xml"/><Relationship Id="rId1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4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8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3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33.xml"/><Relationship Id="rId2" Type="http://schemas.openxmlformats.org/officeDocument/2006/relationships/tags" Target="../tags/tag532.xml"/><Relationship Id="rId1" Type="http://schemas.openxmlformats.org/officeDocument/2006/relationships/tags" Target="../tags/tag531.xml"/><Relationship Id="rId4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9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4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05.xml"/><Relationship Id="rId13" Type="http://schemas.openxmlformats.org/officeDocument/2006/relationships/tags" Target="../tags/tag410.xml"/><Relationship Id="rId18" Type="http://schemas.openxmlformats.org/officeDocument/2006/relationships/slideLayout" Target="../slideLayouts/slideLayout32.xml"/><Relationship Id="rId26" Type="http://schemas.openxmlformats.org/officeDocument/2006/relationships/image" Target="../media/image13.svg"/><Relationship Id="rId3" Type="http://schemas.openxmlformats.org/officeDocument/2006/relationships/tags" Target="../tags/tag400.xml"/><Relationship Id="rId21" Type="http://schemas.openxmlformats.org/officeDocument/2006/relationships/image" Target="../media/image8.png"/><Relationship Id="rId7" Type="http://schemas.openxmlformats.org/officeDocument/2006/relationships/tags" Target="../tags/tag404.xml"/><Relationship Id="rId12" Type="http://schemas.openxmlformats.org/officeDocument/2006/relationships/tags" Target="../tags/tag409.xml"/><Relationship Id="rId17" Type="http://schemas.openxmlformats.org/officeDocument/2006/relationships/tags" Target="../tags/tag414.xml"/><Relationship Id="rId25" Type="http://schemas.openxmlformats.org/officeDocument/2006/relationships/image" Target="../media/image12.png"/><Relationship Id="rId2" Type="http://schemas.openxmlformats.org/officeDocument/2006/relationships/tags" Target="../tags/tag399.xml"/><Relationship Id="rId16" Type="http://schemas.openxmlformats.org/officeDocument/2006/relationships/tags" Target="../tags/tag413.xml"/><Relationship Id="rId20" Type="http://schemas.openxmlformats.org/officeDocument/2006/relationships/image" Target="../media/image7.svg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11" Type="http://schemas.openxmlformats.org/officeDocument/2006/relationships/tags" Target="../tags/tag408.xml"/><Relationship Id="rId24" Type="http://schemas.openxmlformats.org/officeDocument/2006/relationships/image" Target="../media/image11.svg"/><Relationship Id="rId5" Type="http://schemas.openxmlformats.org/officeDocument/2006/relationships/tags" Target="../tags/tag402.xml"/><Relationship Id="rId15" Type="http://schemas.openxmlformats.org/officeDocument/2006/relationships/tags" Target="../tags/tag412.xml"/><Relationship Id="rId23" Type="http://schemas.openxmlformats.org/officeDocument/2006/relationships/image" Target="../media/image10.png"/><Relationship Id="rId28" Type="http://schemas.openxmlformats.org/officeDocument/2006/relationships/image" Target="../media/image15.svg"/><Relationship Id="rId10" Type="http://schemas.openxmlformats.org/officeDocument/2006/relationships/tags" Target="../tags/tag407.xml"/><Relationship Id="rId19" Type="http://schemas.openxmlformats.org/officeDocument/2006/relationships/image" Target="../media/image6.png"/><Relationship Id="rId4" Type="http://schemas.openxmlformats.org/officeDocument/2006/relationships/tags" Target="../tags/tag401.xml"/><Relationship Id="rId9" Type="http://schemas.openxmlformats.org/officeDocument/2006/relationships/tags" Target="../tags/tag406.xml"/><Relationship Id="rId14" Type="http://schemas.openxmlformats.org/officeDocument/2006/relationships/tags" Target="../tags/tag411.xml"/><Relationship Id="rId22" Type="http://schemas.openxmlformats.org/officeDocument/2006/relationships/image" Target="../media/image9.svg"/><Relationship Id="rId27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22.xml"/><Relationship Id="rId13" Type="http://schemas.openxmlformats.org/officeDocument/2006/relationships/image" Target="../media/image17.jpeg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12" Type="http://schemas.openxmlformats.org/officeDocument/2006/relationships/image" Target="../media/image16.jpe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slideLayout" Target="../slideLayouts/slideLayout31.xml"/><Relationship Id="rId5" Type="http://schemas.openxmlformats.org/officeDocument/2006/relationships/tags" Target="../tags/tag419.xml"/><Relationship Id="rId10" Type="http://schemas.openxmlformats.org/officeDocument/2006/relationships/tags" Target="../tags/tag424.xml"/><Relationship Id="rId4" Type="http://schemas.openxmlformats.org/officeDocument/2006/relationships/tags" Target="../tags/tag418.xml"/><Relationship Id="rId9" Type="http://schemas.openxmlformats.org/officeDocument/2006/relationships/tags" Target="../tags/tag4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4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5.xml"/><Relationship Id="rId13" Type="http://schemas.openxmlformats.org/officeDocument/2006/relationships/image" Target="../media/image19.jpeg"/><Relationship Id="rId3" Type="http://schemas.openxmlformats.org/officeDocument/2006/relationships/tags" Target="../tags/tag430.xml"/><Relationship Id="rId7" Type="http://schemas.openxmlformats.org/officeDocument/2006/relationships/tags" Target="../tags/tag434.xml"/><Relationship Id="rId12" Type="http://schemas.openxmlformats.org/officeDocument/2006/relationships/image" Target="../media/image18.jpeg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tags" Target="../tags/tag433.xml"/><Relationship Id="rId11" Type="http://schemas.openxmlformats.org/officeDocument/2006/relationships/slideLayout" Target="../slideLayouts/slideLayout30.xml"/><Relationship Id="rId5" Type="http://schemas.openxmlformats.org/officeDocument/2006/relationships/tags" Target="../tags/tag432.xml"/><Relationship Id="rId10" Type="http://schemas.openxmlformats.org/officeDocument/2006/relationships/tags" Target="../tags/tag437.xml"/><Relationship Id="rId4" Type="http://schemas.openxmlformats.org/officeDocument/2006/relationships/tags" Target="../tags/tag431.xml"/><Relationship Id="rId9" Type="http://schemas.openxmlformats.org/officeDocument/2006/relationships/tags" Target="../tags/tag4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0.xml"/><Relationship Id="rId7" Type="http://schemas.openxmlformats.org/officeDocument/2006/relationships/image" Target="../media/image20.jpe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442.xml"/><Relationship Id="rId4" Type="http://schemas.openxmlformats.org/officeDocument/2006/relationships/tags" Target="../tags/tag4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时间占位符 7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2025/12/31</a:t>
            </a:r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200"/>
              <a:t>基于 Vue+ECharts 的工业制造行业数据可视化平台设计与实现项目总结</a:t>
            </a: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4"/>
            </p:custDataLst>
          </p:nvPr>
        </p:nvSpPr>
        <p:spPr>
          <a:xfrm>
            <a:off x="1034415" y="4613910"/>
            <a:ext cx="2827020" cy="53340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汇报人: 软件</a:t>
            </a:r>
            <a:r>
              <a:rPr lang="en-US" altLang="zh-CN"/>
              <a:t>2304 </a:t>
            </a:r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组</a:t>
            </a:r>
          </a:p>
        </p:txBody>
      </p:sp>
      <p:sp>
        <p:nvSpPr>
          <p:cNvPr id="6" name="署名占位符 1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34415" y="5093335"/>
            <a:ext cx="4514850" cy="5334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1800"/>
              <a:t>成员: 曹清风</a:t>
            </a:r>
            <a:r>
              <a:rPr lang="en-US" altLang="zh-CN" sz="1800"/>
              <a:t>  </a:t>
            </a:r>
            <a:r>
              <a:rPr lang="zh-CN" altLang="en-US" sz="1800"/>
              <a:t>孙义昕</a:t>
            </a:r>
            <a:r>
              <a:rPr lang="en-US" altLang="zh-CN" sz="1800"/>
              <a:t>  </a:t>
            </a:r>
            <a:r>
              <a:rPr lang="zh-CN" altLang="en-US" sz="1800"/>
              <a:t>张文博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路由管理：Vue Router (实现视图组件跳转)</a:t>
            </a:r>
          </a:p>
        </p:txBody>
      </p:sp>
      <p:pic>
        <p:nvPicPr>
          <p:cNvPr id="3" name="内容占位符 2" descr="dbd4a32a-e315-11f0-a6a3-ca503fcc371f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971" b="971"/>
          <a:stretch>
            <a:fillRect/>
          </a:stretch>
        </p:blipFill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Vue Router 实现视图组件跳转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详细描述：Vue Router 在项目里负责路由管理，通过它可以实现不同视图组件之间的跳转，比如在原料采购分析、设备运行分析等不同应用场景对应的视图间灵活切换。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数据交互：jQuery (请求本地 JSON 数据)</a:t>
            </a:r>
          </a:p>
        </p:txBody>
      </p:sp>
      <p:pic>
        <p:nvPicPr>
          <p:cNvPr id="3" name="内容占位符 2" descr="dcbd86e5-e315-11f0-9c34-2eee57595666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1461" b="1461"/>
          <a:stretch>
            <a:fillRect/>
          </a:stretch>
        </p:blipFill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jQuery 请求本地 JSON 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详细描述：jQuery 在项目中用于数据交互，主要功能是请求本地 JSON 数据。这些数据是工业制造行业数据的重要来源，为后续的数据可视化展示提供了基础。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扩展工具：XLSX 库 (Excel 导出功能)</a:t>
            </a:r>
          </a:p>
        </p:txBody>
      </p:sp>
      <p:pic>
        <p:nvPicPr>
          <p:cNvPr id="3" name="内容占位符 2" descr="dc7b2e07-e315-11f0-a6a3-ca503fcc371f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1879" b="1879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XLSX 库实现 Excel 导出功能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详细描述：XLSX 库作为扩展工具，为项目增添了 Excel 导出功能。用户可以通过该功能将图表数据一键导出为 Excel 文件，方便数据的保存和进一步处理。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 - 基本功能</a:t>
            </a:r>
          </a:p>
        </p:txBody>
      </p:sp>
      <p:pic>
        <p:nvPicPr>
          <p:cNvPr id="3" name="图片占位符 2" descr="dd59bbf3-e315-11f0-9c34-2eee57595666"/>
          <p:cNvPicPr>
            <a:picLocks noGrp="1"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基础架构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详细描述：搭建 Vue 3 + Vite 项目，通过配置 HTML 和 CSS 完成整体布局，为后续功能的实现构建了稳定的基础框架，确保项目在前端有良好的展示结构。</a:t>
            </a:r>
          </a:p>
        </p:txBody>
      </p:sp>
      <p:pic>
        <p:nvPicPr>
          <p:cNvPr id="6" name="图片占位符 5" descr="dd59bc9a-e315-11f0-9c34-2eee57595666"/>
          <p:cNvPicPr>
            <a:picLocks noGrp="1"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路由配置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详细描述：实现 5 个独立视图组件的路由跳转，利用 Vue Router 这一工具，使得不同视图组件之间能够灵活切换，方便用户在不同功能页面之间进行操作。</a:t>
            </a:r>
          </a:p>
        </p:txBody>
      </p:sp>
      <p:pic>
        <p:nvPicPr>
          <p:cNvPr id="9" name="图片占位符 8" descr="dd59bd57-e315-11f0-9c34-2eee57595666"/>
          <p:cNvPicPr>
            <a:picLocks noGrp="1"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五大核心图表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详细描述：包含簇状条形图展示各状态设备投入/产出/订单量，面积图呈现 DS - 01 至 DS - 05 设备周产出量，柱形图展示不同工序产出量，饼图体现不同工序合格率，折线图对比生产设备投入量与产出量。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 - 扩展功能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4"/>
            <p:custDataLst>
              <p:tags r:id="rId4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1840" y="18186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综合看板 (Dashboard)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详细描述：新增首页，能够一屏概览核心数据缩略图，让用户在进入平台首页时，就可以快速了解关键数据，提高信息获取效率，为决策提供便利。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7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6"/>
            <p:custDataLst>
              <p:tags r:id="rId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6840" y="18186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数据导出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详细描述：集成 xlsx 库，支持图表数据一键导出 Excel，方便用户对数据进行进一步的处理和分析，满足用户在不同场景下对数据使用的需求。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1" name="图片占位符 20"/>
          <p:cNvPicPr>
            <a:picLocks noGrp="1"/>
          </p:cNvPicPr>
          <p:nvPr>
            <p:ph type="pic" idx="16398"/>
            <p:custDataLst>
              <p:tags r:id="rId12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智能打印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详细描述：优化打印适配，自动屏蔽导航栏，图表动态切换为文档模式（白底黑字），提升了打印效果和文档的规范性，使得打印出的内容更适合阅读和存档。</a:t>
            </a:r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2" name="图片占位符 21"/>
          <p:cNvPicPr>
            <a:picLocks noGrp="1"/>
          </p:cNvPicPr>
          <p:nvPr>
            <p:ph type="pic" idx="16400"/>
            <p:custDataLst>
              <p:tags r:id="rId16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6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UI 美化与移动端适配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详细描述：采用深色科技感配色，增强平台的视觉吸引力。移动端响应式布局方面，侧边栏自动转为顶部横向导航，容器高度自适应，确保在移动设备上也能有良好的使用体验。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23875" y="447675"/>
            <a:ext cx="1785620" cy="609600"/>
          </a:xfrm>
        </p:spPr>
        <p:txBody>
          <a:bodyPr>
            <a:normAutofit/>
          </a:bodyPr>
          <a:lstStyle/>
          <a:p>
            <a:r>
              <a:rPr lang="zh-CN" altLang="en-US"/>
              <a:t>原型图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EC758-FCB7-6488-2129-4D3261E63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22" y="0"/>
            <a:ext cx="80976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核心功能展示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基础功能展示 - 数据可视化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d0c5138-e315-11f0-9517-327338a02e1f"/>
          <p:cNvPicPr>
            <a:picLocks noGrp="1" noChangeAspect="1"/>
          </p:cNvPicPr>
          <p:nvPr>
            <p:ph type="pic" idx="16393"/>
            <p:custDataLst>
              <p:tags r:id="rId4"/>
            </p:custDataLst>
          </p:nvPr>
        </p:nvPicPr>
        <p:blipFill>
          <a:blip r:embed="rId16"/>
          <a:srcRect l="3059" r="3059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五大核心图表展示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平台展示了簇状条形图呈现各状态设备投入/产出/订单量，面积图展示DS - 01至DS - 05设备周产出量，柱形图体现不同工序产出量，饼图呈现不同工序合格率，折线图对比生产设备投入量与产出量。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d0c522a-e315-11f0-9517-327338a02e1f"/>
          <p:cNvPicPr>
            <a:picLocks noGrp="1"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17"/>
          <a:srcRect l="2892" r="2892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基础架构搭建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搭建了Vue 3 + Vite项目，并配置HTML + CSS整体布局，为数据可视化奠定基础，确保各图表能在合适的页面结构中展示。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2" name="图片占位符 11" descr="dd0c522f-e315-11f0-9517-327338a02e1f"/>
          <p:cNvPicPr>
            <a:picLocks noGrp="1"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8"/>
          <a:srcRect l="2892" r="2892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路由配置实现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实现了5个独立视图组件的路由跳转，方便用户在不同的数据可视化图表之间进行切换查看，提升了用户体验。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簇状条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0"/>
            <a:ext cx="11565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4070350" y="1627505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>
          <a:xfrm>
            <a:off x="4851400" y="15513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5080000" y="14751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项目背景与任务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994650" y="1627505"/>
            <a:ext cx="596900" cy="508000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>
          <a:xfrm>
            <a:off x="8775700" y="15513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9004300" y="14751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技术栈与开发环境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4070350" y="3303905"/>
            <a:ext cx="596900" cy="508000"/>
          </a:xfrm>
        </p:spPr>
        <p:txBody>
          <a:bodyPr/>
          <a:lstStyle/>
          <a:p>
            <a:r>
              <a:rPr lang="en-US" altLang="en-US"/>
              <a:t>03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>
          <a:xfrm>
            <a:off x="4851400" y="32277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80000" y="31515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功能模块设计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>
          <a:xfrm>
            <a:off x="7994650" y="3303905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4"/>
            </p:custDataLst>
          </p:nvPr>
        </p:nvSpPr>
        <p:spPr>
          <a:xfrm>
            <a:off x="8775700" y="32277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9004300" y="31515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核心功能展示</a:t>
            </a:r>
          </a:p>
        </p:txBody>
      </p:sp>
      <p:sp>
        <p:nvSpPr>
          <p:cNvPr id="16" name="文本占位符 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4108745" y="4980305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05</a:t>
            </a:r>
          </a:p>
        </p:txBody>
      </p:sp>
      <p:sp>
        <p:nvSpPr>
          <p:cNvPr id="17" name="装饰  3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889795" y="4904105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5118395" y="4827905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关键代码与实现</a:t>
            </a:r>
          </a:p>
        </p:txBody>
      </p:sp>
      <p:sp>
        <p:nvSpPr>
          <p:cNvPr id="19" name="文本占位符 3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8037195" y="4980305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06</a:t>
            </a:r>
          </a:p>
        </p:txBody>
      </p:sp>
      <p:sp>
        <p:nvSpPr>
          <p:cNvPr id="20" name="装饰  3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8818245" y="4904105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1" name="文本占位符 5"/>
          <p:cNvSpPr>
            <a:spLocks noGrp="1"/>
          </p:cNvSpPr>
          <p:nvPr>
            <p:custDataLst>
              <p:tags r:id="rId21"/>
            </p:custDataLst>
          </p:nvPr>
        </p:nvSpPr>
        <p:spPr>
          <a:xfrm>
            <a:off x="9046845" y="4827905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不足与展望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面积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柱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饼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折线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扩展功能展示 - 交互与适配</a:t>
            </a:r>
          </a:p>
        </p:txBody>
      </p:sp>
      <p:pic>
        <p:nvPicPr>
          <p:cNvPr id="3" name="内容占位符 2" descr="dca90de5-e315-11f0-b7c0-5abb7579478b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3"/>
          <a:srcRect r="22461" b="11058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综合看板展示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新增首页综合看板（Dashboard），一屏概览核心数据缩略图，让用户能快速获取关键信息，对整体数据有直观的认识。</a:t>
            </a:r>
          </a:p>
        </p:txBody>
      </p:sp>
      <p:pic>
        <p:nvPicPr>
          <p:cNvPr id="6" name="内容占位符 5" descr="dca90e23-e315-11f0-b7c0-5abb7579478b"/>
          <p:cNvPicPr>
            <a:picLocks noGrp="1"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14"/>
          <a:srcRect l="271" r="271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数据导出功能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集成xlsx库，支持图表数据一键导出Excel，方便用户对数据进行进一步分析和处理，满足不同场景下的使用需求。</a:t>
            </a:r>
          </a:p>
        </p:txBody>
      </p:sp>
      <p:pic>
        <p:nvPicPr>
          <p:cNvPr id="9" name="内容占位符 8" descr="dca90ba8-e315-11f0-b7c0-5abb7579478b"/>
          <p:cNvPicPr>
            <a:picLocks noGrp="1" noChangeAspect="1"/>
          </p:cNvPicPr>
          <p:nvPr>
            <p:ph idx="16394"/>
            <p:custDataLst>
              <p:tags r:id="rId9"/>
            </p:custDataLst>
          </p:nvPr>
        </p:nvPicPr>
        <p:blipFill>
          <a:blip r:embed="rId15"/>
          <a:srcRect l="271" r="271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智能打印与适配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优化打印适配，自动屏蔽导航栏，图表动态切换为文档模式（白底黑字），同时进行了UI美化与移动端适配，采用深色科技感配色和移动端响应式布局。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综合看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导出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打印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行截图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71" y="53340"/>
            <a:ext cx="6482080" cy="675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325" y="429024"/>
            <a:ext cx="45152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PowerShell</a:t>
            </a:r>
          </a:p>
          <a:p>
            <a:r>
              <a:rPr lang="zh-CN" altLang="en-US" sz="1400" dirty="0"/>
              <a:t>&gt; industrial-viz@0.0.0 dev D:\Project\qingjiao\our-frontend-course-design-project</a:t>
            </a:r>
          </a:p>
          <a:p>
            <a:r>
              <a:rPr lang="zh-CN" altLang="en-US" sz="1400" dirty="0"/>
              <a:t>&gt; vite --host</a:t>
            </a:r>
          </a:p>
          <a:p>
            <a:endParaRPr lang="zh-CN" altLang="en-US" sz="1400" dirty="0"/>
          </a:p>
          <a:p>
            <a:endParaRPr lang="zh-CN" altLang="en-US" sz="1400" dirty="0"/>
          </a:p>
          <a:p>
            <a:r>
              <a:rPr lang="zh-CN" altLang="en-US" sz="1400" dirty="0"/>
              <a:t>  VITE v7.3.0  ready in 470 ms</a:t>
            </a:r>
          </a:p>
          <a:p>
            <a:endParaRPr lang="zh-CN" altLang="en-US" sz="1400" dirty="0"/>
          </a:p>
          <a:p>
            <a:r>
              <a:rPr lang="zh-CN" altLang="en-US" sz="1400" dirty="0"/>
              <a:t>  ➜  Local:   http://localhost:5173/</a:t>
            </a:r>
          </a:p>
          <a:p>
            <a:r>
              <a:rPr lang="zh-CN" altLang="en-US" sz="1400" dirty="0"/>
              <a:t>  ➜  Network: http://192.168.247.1:5173/</a:t>
            </a:r>
          </a:p>
          <a:p>
            <a:r>
              <a:rPr lang="zh-CN" altLang="en-US" sz="1400" dirty="0"/>
              <a:t>  ➜  Network: http://192.168.78.1:5173/</a:t>
            </a:r>
          </a:p>
          <a:p>
            <a:r>
              <a:rPr lang="zh-CN" altLang="en-US" sz="1400" dirty="0"/>
              <a:t>  </a:t>
            </a:r>
            <a:r>
              <a:rPr lang="zh-CN" altLang="en-US" sz="1600" dirty="0"/>
              <a:t>➜  Network: </a:t>
            </a:r>
            <a:r>
              <a:rPr lang="zh-CN" altLang="en-US" sz="1600" b="1" dirty="0"/>
              <a:t>http://10.10.152.86:5173/</a:t>
            </a:r>
          </a:p>
          <a:p>
            <a:r>
              <a:rPr lang="zh-CN" altLang="en-US" sz="1400" dirty="0"/>
              <a:t>  ➜  Network: http://172.27.240.1:5173/</a:t>
            </a:r>
          </a:p>
          <a:p>
            <a:r>
              <a:rPr lang="zh-CN" altLang="en-US" sz="1400" dirty="0"/>
              <a:t>  ➜  press h + enter to show help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325" y="3962095"/>
            <a:ext cx="45152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altLang="zh-CN" sz="1600" dirty="0" err="1">
                <a:latin typeface="Consolas" panose="020B0609020204030204" pitchFamily="49" charset="0"/>
              </a:rPr>
              <a:t>package.json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"dev"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vite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--host"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"build"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vite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build"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"preview"</a:t>
            </a: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vite</a:t>
            </a:r>
            <a:r>
              <a:rPr lang="en-US" altLang="zh-CN" sz="16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 preview"</a:t>
            </a:r>
            <a:endParaRPr lang="en-US" altLang="zh-CN" sz="16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altLang="zh-CN" sz="16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},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456BD-286B-06CE-FAA6-6843CCFF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C7B639DA-E1DA-68D6-5F8A-D1459C6B273B}"/>
              </a:ext>
            </a:extLst>
          </p:cNvPr>
          <p:cNvGrpSpPr/>
          <p:nvPr/>
        </p:nvGrpSpPr>
        <p:grpSpPr>
          <a:xfrm>
            <a:off x="3009900" y="0"/>
            <a:ext cx="6172200" cy="6858000"/>
            <a:chOff x="2582383" y="0"/>
            <a:chExt cx="61722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A55756-3C5A-4562-36B7-3957B611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483" y="0"/>
              <a:ext cx="3086100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D647CA-7B47-3D7F-8463-563D04D19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383" y="0"/>
              <a:ext cx="30861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01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项目背景与任务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关键代码与实现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" y="0"/>
            <a:ext cx="705802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9963" y="329240"/>
            <a:ext cx="44727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App.vue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实时更新的数字时钟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定义响应式数据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定义更新逻辑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生命周期管理（启动与销毁）：</a:t>
            </a:r>
            <a:r>
              <a:rPr lang="en-US" altLang="zh-CN" dirty="0" err="1"/>
              <a:t>onMounted</a:t>
            </a:r>
            <a:r>
              <a:rPr lang="en-US" altLang="zh-CN" dirty="0"/>
              <a:t> (</a:t>
            </a:r>
            <a:r>
              <a:rPr lang="zh-CN" altLang="en-US" dirty="0"/>
              <a:t>组件挂载时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err="1"/>
              <a:t>onUnmounted</a:t>
            </a:r>
            <a:r>
              <a:rPr lang="en-US" altLang="zh-CN" dirty="0"/>
              <a:t> (</a:t>
            </a:r>
            <a:r>
              <a:rPr lang="zh-CN" altLang="en-US" dirty="0"/>
              <a:t>组件卸载时</a:t>
            </a:r>
            <a:r>
              <a:rPr lang="en-US" altLang="zh-CN" dirty="0"/>
              <a:t>)</a:t>
            </a:r>
            <a:r>
              <a:rPr lang="zh-CN" altLang="en-US" dirty="0"/>
              <a:t>：防止内存泄漏，避免占用资源。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65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5" y="0"/>
            <a:ext cx="467741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415" y="0"/>
            <a:ext cx="34042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975" cy="5175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t="10754"/>
          <a:stretch>
            <a:fillRect/>
          </a:stretch>
        </p:blipFill>
        <p:spPr>
          <a:xfrm>
            <a:off x="6029960" y="276225"/>
            <a:ext cx="6162040" cy="22923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61150" cy="5788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0" y="429260"/>
            <a:ext cx="5489575" cy="2041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3159" b="55380"/>
          <a:stretch>
            <a:fillRect/>
          </a:stretch>
        </p:blipFill>
        <p:spPr>
          <a:xfrm>
            <a:off x="0" y="0"/>
            <a:ext cx="5815330" cy="47451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4620"/>
          <a:stretch>
            <a:fillRect/>
          </a:stretch>
        </p:blipFill>
        <p:spPr>
          <a:xfrm>
            <a:off x="5815330" y="0"/>
            <a:ext cx="4353961" cy="4745162"/>
          </a:xfrm>
          <a:prstGeom prst="rect">
            <a:avLst/>
          </a:prstGeom>
        </p:spPr>
      </p:pic>
      <p:pic>
        <p:nvPicPr>
          <p:cNvPr id="5" name="图片 4" descr="表格&#10;&#10;AI 生成的内容可能不正确。"/>
          <p:cNvPicPr>
            <a:picLocks noChangeAspect="1"/>
          </p:cNvPicPr>
          <p:nvPr/>
        </p:nvPicPr>
        <p:blipFill>
          <a:blip r:embed="rId4"/>
          <a:srcRect b="44452"/>
          <a:stretch>
            <a:fillRect/>
          </a:stretch>
        </p:blipFill>
        <p:spPr>
          <a:xfrm>
            <a:off x="0" y="4745355"/>
            <a:ext cx="6092825" cy="2112645"/>
          </a:xfrm>
          <a:prstGeom prst="rect">
            <a:avLst/>
          </a:prstGeom>
        </p:spPr>
      </p:pic>
      <p:pic>
        <p:nvPicPr>
          <p:cNvPr id="6" name="图片 5" descr="表格&#10;&#10;AI 生成的内容可能不正确。"/>
          <p:cNvPicPr>
            <a:picLocks noChangeAspect="1"/>
          </p:cNvPicPr>
          <p:nvPr/>
        </p:nvPicPr>
        <p:blipFill>
          <a:blip r:embed="rId5"/>
          <a:srcRect t="55212"/>
          <a:stretch>
            <a:fillRect/>
          </a:stretch>
        </p:blipFill>
        <p:spPr>
          <a:xfrm>
            <a:off x="6092972" y="4745161"/>
            <a:ext cx="6098545" cy="17265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0"/>
            <a:ext cx="5860415" cy="6857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13735"/>
            <a:ext cx="5954395" cy="189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0"/>
            <a:ext cx="5960745" cy="3107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不足与展望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2"/>
            </p:custDataLst>
          </p:nvPr>
        </p:nvSpPr>
        <p:spPr>
          <a:xfrm>
            <a:off x="10742930" y="5301615"/>
            <a:ext cx="739775" cy="5664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5" h="892">
                <a:moveTo>
                  <a:pt x="698" y="0"/>
                </a:moveTo>
                <a:lnTo>
                  <a:pt x="1165" y="0"/>
                </a:lnTo>
                <a:lnTo>
                  <a:pt x="1165" y="425"/>
                </a:lnTo>
                <a:cubicBezTo>
                  <a:pt x="1163" y="539"/>
                  <a:pt x="1119" y="638"/>
                  <a:pt x="1035" y="720"/>
                </a:cubicBezTo>
                <a:cubicBezTo>
                  <a:pt x="950" y="802"/>
                  <a:pt x="836" y="859"/>
                  <a:pt x="691" y="892"/>
                </a:cubicBezTo>
                <a:lnTo>
                  <a:pt x="691" y="699"/>
                </a:lnTo>
                <a:cubicBezTo>
                  <a:pt x="762" y="672"/>
                  <a:pt x="815" y="636"/>
                  <a:pt x="849" y="590"/>
                </a:cubicBezTo>
                <a:cubicBezTo>
                  <a:pt x="885" y="544"/>
                  <a:pt x="903" y="503"/>
                  <a:pt x="903" y="468"/>
                </a:cubicBezTo>
                <a:lnTo>
                  <a:pt x="698" y="468"/>
                </a:lnTo>
                <a:lnTo>
                  <a:pt x="698" y="0"/>
                </a:lnTo>
                <a:close/>
                <a:moveTo>
                  <a:pt x="7" y="0"/>
                </a:moveTo>
                <a:lnTo>
                  <a:pt x="477" y="0"/>
                </a:lnTo>
                <a:lnTo>
                  <a:pt x="477" y="425"/>
                </a:lnTo>
                <a:cubicBezTo>
                  <a:pt x="475" y="539"/>
                  <a:pt x="425" y="642"/>
                  <a:pt x="328" y="732"/>
                </a:cubicBezTo>
                <a:cubicBezTo>
                  <a:pt x="254" y="806"/>
                  <a:pt x="145" y="859"/>
                  <a:pt x="0" y="892"/>
                </a:cubicBezTo>
                <a:lnTo>
                  <a:pt x="0" y="699"/>
                </a:lnTo>
                <a:cubicBezTo>
                  <a:pt x="72" y="672"/>
                  <a:pt x="126" y="634"/>
                  <a:pt x="164" y="587"/>
                </a:cubicBezTo>
                <a:cubicBezTo>
                  <a:pt x="198" y="543"/>
                  <a:pt x="215" y="503"/>
                  <a:pt x="215" y="468"/>
                </a:cubicBezTo>
                <a:lnTo>
                  <a:pt x="7" y="468"/>
                </a:lnTo>
                <a:lnTo>
                  <a:pt x="7" y="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709295" y="989965"/>
            <a:ext cx="739775" cy="5664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5" h="892">
                <a:moveTo>
                  <a:pt x="1165" y="0"/>
                </a:moveTo>
                <a:lnTo>
                  <a:pt x="1165" y="193"/>
                </a:lnTo>
                <a:cubicBezTo>
                  <a:pt x="1093" y="220"/>
                  <a:pt x="1039" y="258"/>
                  <a:pt x="1001" y="305"/>
                </a:cubicBezTo>
                <a:cubicBezTo>
                  <a:pt x="967" y="349"/>
                  <a:pt x="950" y="389"/>
                  <a:pt x="950" y="424"/>
                </a:cubicBezTo>
                <a:lnTo>
                  <a:pt x="1158" y="424"/>
                </a:lnTo>
                <a:lnTo>
                  <a:pt x="1158" y="892"/>
                </a:lnTo>
                <a:lnTo>
                  <a:pt x="688" y="892"/>
                </a:lnTo>
                <a:lnTo>
                  <a:pt x="688" y="467"/>
                </a:lnTo>
                <a:cubicBezTo>
                  <a:pt x="690" y="353"/>
                  <a:pt x="740" y="250"/>
                  <a:pt x="837" y="160"/>
                </a:cubicBezTo>
                <a:cubicBezTo>
                  <a:pt x="911" y="86"/>
                  <a:pt x="1020" y="33"/>
                  <a:pt x="1165" y="0"/>
                </a:cubicBezTo>
                <a:close/>
                <a:moveTo>
                  <a:pt x="474" y="0"/>
                </a:moveTo>
                <a:lnTo>
                  <a:pt x="474" y="193"/>
                </a:lnTo>
                <a:cubicBezTo>
                  <a:pt x="403" y="220"/>
                  <a:pt x="350" y="256"/>
                  <a:pt x="316" y="302"/>
                </a:cubicBezTo>
                <a:cubicBezTo>
                  <a:pt x="280" y="348"/>
                  <a:pt x="262" y="389"/>
                  <a:pt x="262" y="424"/>
                </a:cubicBezTo>
                <a:lnTo>
                  <a:pt x="467" y="424"/>
                </a:lnTo>
                <a:lnTo>
                  <a:pt x="467" y="892"/>
                </a:lnTo>
                <a:lnTo>
                  <a:pt x="0" y="892"/>
                </a:lnTo>
                <a:lnTo>
                  <a:pt x="0" y="467"/>
                </a:lnTo>
                <a:cubicBezTo>
                  <a:pt x="2" y="353"/>
                  <a:pt x="46" y="254"/>
                  <a:pt x="130" y="172"/>
                </a:cubicBezTo>
                <a:cubicBezTo>
                  <a:pt x="215" y="90"/>
                  <a:pt x="329" y="33"/>
                  <a:pt x="474" y="0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674495" y="1507807"/>
            <a:ext cx="8843010" cy="39147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500" dirty="0">
                <a:sym typeface="+mn-ea"/>
              </a:rPr>
              <a:t>目前项目仍存在诸多功能与结构上的不足，存在以下改进空间：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500" b="1" dirty="0">
                <a:sym typeface="+mn-ea"/>
              </a:rPr>
              <a:t>移除 </a:t>
            </a:r>
            <a:r>
              <a:rPr lang="en-US" altLang="zh-CN" sz="1500" b="1" dirty="0">
                <a:sym typeface="+mn-ea"/>
              </a:rPr>
              <a:t>jQuery </a:t>
            </a:r>
            <a:r>
              <a:rPr lang="zh-CN" altLang="en-US" sz="1500" b="1" dirty="0">
                <a:sym typeface="+mn-ea"/>
              </a:rPr>
              <a:t>依赖：</a:t>
            </a:r>
            <a:r>
              <a:rPr lang="zh-CN" altLang="en-US" sz="1500" dirty="0">
                <a:sym typeface="+mn-ea"/>
              </a:rPr>
              <a:t>目前项目中引入 </a:t>
            </a:r>
            <a:r>
              <a:rPr lang="en-US" altLang="zh-CN" sz="1500" dirty="0">
                <a:sym typeface="+mn-ea"/>
              </a:rPr>
              <a:t>jQuery </a:t>
            </a:r>
            <a:r>
              <a:rPr lang="zh-CN" altLang="en-US" sz="1500" dirty="0">
                <a:sym typeface="+mn-ea"/>
              </a:rPr>
              <a:t>仅用于 </a:t>
            </a:r>
            <a:r>
              <a:rPr lang="en-US" altLang="zh-CN" sz="1500" dirty="0">
                <a:sym typeface="+mn-ea"/>
              </a:rPr>
              <a:t>$.get </a:t>
            </a:r>
            <a:r>
              <a:rPr lang="zh-CN" altLang="en-US" sz="1500" dirty="0">
                <a:sym typeface="+mn-ea"/>
              </a:rPr>
              <a:t>请求 </a:t>
            </a:r>
            <a:r>
              <a:rPr lang="en-US" altLang="zh-CN" sz="1500" dirty="0">
                <a:sym typeface="+mn-ea"/>
              </a:rPr>
              <a:t>JSON </a:t>
            </a:r>
            <a:r>
              <a:rPr lang="zh-CN" altLang="en-US" sz="1500" dirty="0">
                <a:sym typeface="+mn-ea"/>
              </a:rPr>
              <a:t>数据，这增加了不必要的包体积。建议替换为浏览器原生的 </a:t>
            </a:r>
            <a:r>
              <a:rPr lang="en-US" altLang="zh-CN" sz="1500" dirty="0">
                <a:sym typeface="+mn-ea"/>
              </a:rPr>
              <a:t>fetch API </a:t>
            </a:r>
            <a:r>
              <a:rPr lang="zh-CN" altLang="en-US" sz="1500" dirty="0">
                <a:sym typeface="+mn-ea"/>
              </a:rPr>
              <a:t>或轻量级的 </a:t>
            </a:r>
            <a:r>
              <a:rPr lang="en-US" altLang="zh-CN" sz="1500" dirty="0" err="1">
                <a:sym typeface="+mn-ea"/>
              </a:rPr>
              <a:t>axios</a:t>
            </a:r>
            <a:r>
              <a:rPr lang="en-US" altLang="zh-CN" sz="1500" dirty="0">
                <a:sym typeface="+mn-ea"/>
              </a:rPr>
              <a:t> </a:t>
            </a:r>
            <a:r>
              <a:rPr lang="zh-CN" altLang="en-US" sz="1500" dirty="0">
                <a:sym typeface="+mn-ea"/>
              </a:rPr>
              <a:t>库。</a:t>
            </a:r>
            <a:endParaRPr lang="en-US" altLang="zh-CN" sz="1500" dirty="0"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500" b="1" dirty="0">
                <a:sym typeface="+mn-ea"/>
              </a:rPr>
              <a:t>提取通用逻辑 ：</a:t>
            </a:r>
            <a:r>
              <a:rPr lang="en-US" altLang="zh-CN" sz="1500" dirty="0" err="1">
                <a:sym typeface="+mn-ea"/>
              </a:rPr>
              <a:t>Bar.vue</a:t>
            </a:r>
            <a:r>
              <a:rPr lang="zh-CN" altLang="en-US" sz="1500" dirty="0">
                <a:sym typeface="+mn-ea"/>
              </a:rPr>
              <a:t>、</a:t>
            </a:r>
            <a:r>
              <a:rPr lang="en-US" altLang="zh-CN" sz="1500" dirty="0" err="1">
                <a:sym typeface="+mn-ea"/>
              </a:rPr>
              <a:t>Line.vue</a:t>
            </a:r>
            <a:r>
              <a:rPr lang="en-US" altLang="zh-CN" sz="1500" dirty="0">
                <a:sym typeface="+mn-ea"/>
              </a:rPr>
              <a:t> </a:t>
            </a:r>
            <a:r>
              <a:rPr lang="zh-CN" altLang="en-US" sz="1500" dirty="0">
                <a:sym typeface="+mn-ea"/>
              </a:rPr>
              <a:t>等组件中存在大量重复代码（如 </a:t>
            </a:r>
            <a:r>
              <a:rPr lang="en-US" altLang="zh-CN" sz="1500" dirty="0" err="1">
                <a:sym typeface="+mn-ea"/>
              </a:rPr>
              <a:t>ECharts</a:t>
            </a:r>
            <a:r>
              <a:rPr lang="en-US" altLang="zh-CN" sz="1500" dirty="0">
                <a:sym typeface="+mn-ea"/>
              </a:rPr>
              <a:t> </a:t>
            </a:r>
            <a:r>
              <a:rPr lang="zh-CN" altLang="en-US" sz="1500" dirty="0">
                <a:sym typeface="+mn-ea"/>
              </a:rPr>
              <a:t>初始化、</a:t>
            </a:r>
            <a:r>
              <a:rPr lang="en-US" altLang="zh-CN" sz="1500" dirty="0">
                <a:sym typeface="+mn-ea"/>
              </a:rPr>
              <a:t>Resize </a:t>
            </a:r>
            <a:r>
              <a:rPr lang="zh-CN" altLang="en-US" sz="1500" dirty="0">
                <a:sym typeface="+mn-ea"/>
              </a:rPr>
              <a:t>监听、导出 </a:t>
            </a:r>
            <a:r>
              <a:rPr lang="en-US" altLang="zh-CN" sz="1500" dirty="0">
                <a:sym typeface="+mn-ea"/>
              </a:rPr>
              <a:t>Excel</a:t>
            </a:r>
            <a:r>
              <a:rPr lang="zh-CN" altLang="en-US" sz="1500" dirty="0">
                <a:sym typeface="+mn-ea"/>
              </a:rPr>
              <a:t>、打印逻辑）。建议利用 </a:t>
            </a:r>
            <a:r>
              <a:rPr lang="en-US" altLang="zh-CN" sz="1500" dirty="0">
                <a:sym typeface="+mn-ea"/>
              </a:rPr>
              <a:t>Vue 3 Composition API </a:t>
            </a:r>
            <a:r>
              <a:rPr lang="zh-CN" altLang="en-US" sz="1500" dirty="0">
                <a:sym typeface="+mn-ea"/>
              </a:rPr>
              <a:t>将这些逻辑封装为 </a:t>
            </a:r>
            <a:r>
              <a:rPr lang="en-US" altLang="zh-CN" sz="1500" dirty="0" err="1">
                <a:sym typeface="+mn-ea"/>
              </a:rPr>
              <a:t>useChart</a:t>
            </a:r>
            <a:r>
              <a:rPr lang="en-US" altLang="zh-CN" sz="1500" dirty="0">
                <a:sym typeface="+mn-ea"/>
              </a:rPr>
              <a:t> </a:t>
            </a:r>
            <a:r>
              <a:rPr lang="zh-CN" altLang="en-US" sz="1500" dirty="0">
                <a:sym typeface="+mn-ea"/>
              </a:rPr>
              <a:t>钩子，提高代码复用性和可维护性。</a:t>
            </a:r>
            <a:endParaRPr lang="en-US" altLang="zh-CN" sz="1500" dirty="0"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zh-CN" sz="1500" b="1" dirty="0" err="1">
                <a:sym typeface="+mn-ea"/>
              </a:rPr>
              <a:t>ECharts</a:t>
            </a:r>
            <a:r>
              <a:rPr lang="en-US" altLang="zh-CN" sz="1500" b="1" dirty="0">
                <a:sym typeface="+mn-ea"/>
              </a:rPr>
              <a:t> </a:t>
            </a:r>
            <a:r>
              <a:rPr lang="zh-CN" altLang="en-US" sz="1500" b="1" dirty="0">
                <a:sym typeface="+mn-ea"/>
              </a:rPr>
              <a:t>按需引入：</a:t>
            </a:r>
            <a:r>
              <a:rPr lang="zh-CN" altLang="en-US" sz="1500" dirty="0">
                <a:sym typeface="+mn-ea"/>
              </a:rPr>
              <a:t>目前使用 </a:t>
            </a:r>
            <a:r>
              <a:rPr lang="en-US" altLang="zh-CN" sz="1500" dirty="0">
                <a:sym typeface="+mn-ea"/>
              </a:rPr>
              <a:t>import * as </a:t>
            </a:r>
            <a:r>
              <a:rPr lang="en-US" altLang="zh-CN" sz="1500" dirty="0" err="1">
                <a:sym typeface="+mn-ea"/>
              </a:rPr>
              <a:t>echarts</a:t>
            </a:r>
            <a:r>
              <a:rPr lang="en-US" altLang="zh-CN" sz="1500" dirty="0">
                <a:sym typeface="+mn-ea"/>
              </a:rPr>
              <a:t> </a:t>
            </a:r>
            <a:r>
              <a:rPr lang="zh-CN" altLang="en-US" sz="1500" dirty="0">
                <a:sym typeface="+mn-ea"/>
              </a:rPr>
              <a:t>全量引入，导致打包体积过大。建议改为按需引入所需的图表和组件以优化加载速度。</a:t>
            </a:r>
            <a:endParaRPr lang="en-US" altLang="zh-CN" sz="1500" dirty="0">
              <a:sym typeface="+mn-ea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sz="1500" b="1" dirty="0"/>
              <a:t>数据实时模拟：</a:t>
            </a:r>
            <a:r>
              <a:rPr lang="zh-CN" altLang="en-US" sz="1500" dirty="0"/>
              <a:t>目前仅在页面加载时请求一次静态 </a:t>
            </a:r>
            <a:r>
              <a:rPr lang="en-US" altLang="zh-CN" sz="1500" dirty="0"/>
              <a:t>JSON </a:t>
            </a:r>
            <a:r>
              <a:rPr lang="zh-CN" altLang="en-US" sz="1500" dirty="0"/>
              <a:t>数据，缺乏动态变化。建议采用前端的随机数算法实时模拟，或多 </a:t>
            </a:r>
            <a:r>
              <a:rPr lang="en-US" altLang="zh-CN" sz="1500" dirty="0"/>
              <a:t>JSON </a:t>
            </a:r>
            <a:r>
              <a:rPr lang="zh-CN" altLang="en-US" sz="1500" dirty="0"/>
              <a:t>文件轮询模拟，在无后端下以低成本模拟真实的工厂生产实时流数据效果。</a:t>
            </a:r>
            <a:endParaRPr lang="zh-CN" altLang="en-US" sz="1500" dirty="0">
              <a:sym typeface="+mn-ea"/>
            </a:endParaRPr>
          </a:p>
        </p:txBody>
      </p:sp>
      <p:sp>
        <p:nvSpPr>
          <p:cNvPr id="12" name="任意多边形: 形状 15"/>
          <p:cNvSpPr/>
          <p:nvPr>
            <p:custDataLst>
              <p:tags r:id="rId5"/>
            </p:custDataLst>
          </p:nvPr>
        </p:nvSpPr>
        <p:spPr>
          <a:xfrm rot="10800000">
            <a:off x="1777365" y="989965"/>
            <a:ext cx="9705340" cy="3976370"/>
          </a:xfrm>
          <a:custGeom>
            <a:avLst/>
            <a:gdLst>
              <a:gd name="connsiteX0" fmla="*/ 0 w 5040351"/>
              <a:gd name="connsiteY0" fmla="*/ 0 h 2174488"/>
              <a:gd name="connsiteX1" fmla="*/ 0 w 5040351"/>
              <a:gd name="connsiteY1" fmla="*/ 2174488 h 2174488"/>
              <a:gd name="connsiteX2" fmla="*/ 5040351 w 5040351"/>
              <a:gd name="connsiteY2" fmla="*/ 2174488 h 217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0351" h="2174488">
                <a:moveTo>
                  <a:pt x="0" y="0"/>
                </a:moveTo>
                <a:lnTo>
                  <a:pt x="0" y="2174488"/>
                </a:lnTo>
                <a:lnTo>
                  <a:pt x="5040351" y="2174488"/>
                </a:lnTo>
              </a:path>
            </a:pathLst>
          </a:custGeom>
          <a:noFill/>
          <a:ln w="25400" cap="rnd">
            <a:solidFill>
              <a:schemeClr val="accent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任意多边形: 形状 16"/>
          <p:cNvSpPr/>
          <p:nvPr>
            <p:custDataLst>
              <p:tags r:id="rId6"/>
            </p:custDataLst>
          </p:nvPr>
        </p:nvSpPr>
        <p:spPr>
          <a:xfrm rot="10800000">
            <a:off x="1768475" y="1147445"/>
            <a:ext cx="9549130" cy="3825240"/>
          </a:xfrm>
          <a:custGeom>
            <a:avLst/>
            <a:gdLst>
              <a:gd name="connsiteX0" fmla="*/ 0 w 5040351"/>
              <a:gd name="connsiteY0" fmla="*/ 0 h 2174488"/>
              <a:gd name="connsiteX1" fmla="*/ 0 w 5040351"/>
              <a:gd name="connsiteY1" fmla="*/ 2174488 h 2174488"/>
              <a:gd name="connsiteX2" fmla="*/ 5040351 w 5040351"/>
              <a:gd name="connsiteY2" fmla="*/ 2174488 h 217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0351" h="2174488">
                <a:moveTo>
                  <a:pt x="0" y="0"/>
                </a:moveTo>
                <a:lnTo>
                  <a:pt x="0" y="2174488"/>
                </a:lnTo>
                <a:lnTo>
                  <a:pt x="5040351" y="2174488"/>
                </a:lnTo>
              </a:path>
            </a:pathLst>
          </a:custGeom>
          <a:noFill/>
          <a:ln w="12700" cap="rnd">
            <a:solidFill>
              <a:schemeClr val="accent1"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任意多边形: 形状 18"/>
          <p:cNvSpPr/>
          <p:nvPr>
            <p:custDataLst>
              <p:tags r:id="rId7"/>
            </p:custDataLst>
          </p:nvPr>
        </p:nvSpPr>
        <p:spPr>
          <a:xfrm>
            <a:off x="709295" y="1877695"/>
            <a:ext cx="9735185" cy="3990340"/>
          </a:xfrm>
          <a:custGeom>
            <a:avLst/>
            <a:gdLst>
              <a:gd name="connsiteX0" fmla="*/ 0 w 5040351"/>
              <a:gd name="connsiteY0" fmla="*/ 0 h 2174488"/>
              <a:gd name="connsiteX1" fmla="*/ 0 w 5040351"/>
              <a:gd name="connsiteY1" fmla="*/ 2174488 h 2174488"/>
              <a:gd name="connsiteX2" fmla="*/ 5040351 w 5040351"/>
              <a:gd name="connsiteY2" fmla="*/ 2174488 h 217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0351" h="2174488">
                <a:moveTo>
                  <a:pt x="0" y="0"/>
                </a:moveTo>
                <a:lnTo>
                  <a:pt x="0" y="2174488"/>
                </a:lnTo>
                <a:lnTo>
                  <a:pt x="5040351" y="2174488"/>
                </a:lnTo>
              </a:path>
            </a:pathLst>
          </a:custGeom>
          <a:noFill/>
          <a:ln w="25400" cap="rnd">
            <a:solidFill>
              <a:schemeClr val="accent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任意多边形: 形状 19"/>
          <p:cNvSpPr/>
          <p:nvPr>
            <p:custDataLst>
              <p:tags r:id="rId8"/>
            </p:custDataLst>
          </p:nvPr>
        </p:nvSpPr>
        <p:spPr>
          <a:xfrm>
            <a:off x="876935" y="1877695"/>
            <a:ext cx="9567545" cy="3822065"/>
          </a:xfrm>
          <a:custGeom>
            <a:avLst/>
            <a:gdLst>
              <a:gd name="connsiteX0" fmla="*/ 0 w 5040351"/>
              <a:gd name="connsiteY0" fmla="*/ 0 h 2174488"/>
              <a:gd name="connsiteX1" fmla="*/ 0 w 5040351"/>
              <a:gd name="connsiteY1" fmla="*/ 2174488 h 2174488"/>
              <a:gd name="connsiteX2" fmla="*/ 5040351 w 5040351"/>
              <a:gd name="connsiteY2" fmla="*/ 2174488 h 217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0351" h="2174488">
                <a:moveTo>
                  <a:pt x="0" y="0"/>
                </a:moveTo>
                <a:lnTo>
                  <a:pt x="0" y="2174488"/>
                </a:lnTo>
                <a:lnTo>
                  <a:pt x="5040351" y="2174488"/>
                </a:lnTo>
              </a:path>
            </a:pathLst>
          </a:custGeom>
          <a:noFill/>
          <a:ln w="12700" cap="rnd">
            <a:solidFill>
              <a:schemeClr val="accent1">
                <a:alpha val="3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0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背景：随着工业技术发展，数据呈爆炸式增长。本项目旨在通过 Web 前端技术将海量复杂数据转化为直观图表，辅助管理决策</a:t>
            </a:r>
          </a:p>
        </p:txBody>
      </p:sp>
      <p:pic>
        <p:nvPicPr>
          <p:cNvPr id="954566697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8060" y="142240"/>
            <a:ext cx="6574155" cy="65741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/>
              <a:t>应用场景：原料采购分析、设备运行分析、生产进度监控、故障分析、决策支持等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6"/>
            <p:custDataLst>
              <p:tags r:id="rId3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1930400"/>
            <a:ext cx="914400" cy="9144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原料采购分析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/>
              <a:t>在原料采购环节，借助该数据可视化平台可进行全面分析。能直观呈现原料的供需情况、价格波动等信息，帮助企业优化采购策略，降低采购成本。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7"/>
            <p:custDataLst>
              <p:tags r:id="rId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19600" y="1930400"/>
            <a:ext cx="914400" cy="9144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设备运行分析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该平台可对设备运行状况展开详细分析。通过直观的图表，能及时掌握设备的运行效率、故障发生率等参数，为设备维护和优化提供依据。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8"/>
            <p:custDataLst>
              <p:tags r:id="rId9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29600" y="1930400"/>
            <a:ext cx="914400" cy="9144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生产进度监控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利用平台可以实时监控生产进度。动态展示各生产环节的任务完成情况，便于企业及时调整生产计划，确保生产活动顺利进行。</a:t>
            </a:r>
          </a:p>
        </p:txBody>
      </p:sp>
      <p:pic>
        <p:nvPicPr>
          <p:cNvPr id="22" name="图片占位符 21"/>
          <p:cNvPicPr>
            <a:picLocks noGrp="1"/>
          </p:cNvPicPr>
          <p:nvPr>
            <p:ph type="pic" idx="16399"/>
            <p:custDataLst>
              <p:tags r:id="rId1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9600" y="41148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故障分析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/>
              <a:t>数据可视化平台有助于对设备故障进行深入分析。快速定位故障原因和位置，为维修人员提供准确信息，缩短故障修复时间，减少生产损失。</a:t>
            </a:r>
          </a:p>
        </p:txBody>
      </p:sp>
      <p:pic>
        <p:nvPicPr>
          <p:cNvPr id="21" name="图片占位符 20"/>
          <p:cNvPicPr>
            <a:picLocks noGrp="1"/>
          </p:cNvPicPr>
          <p:nvPr>
            <p:ph type="pic" idx="16400"/>
            <p:custDataLst>
              <p:tags r:id="rId15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19600" y="4114800"/>
            <a:ext cx="914400" cy="9144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决策支持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平台为企业决策提供有力的数据支持。通过直观呈现各项关键指标和数据趋势，帮助决策者全面了解企业运营状况，做出科学合理的决策。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核心目标：构建单页面应用 (SPA)，实现数据的图形化展示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cfbac53-e315-11f0-94a0-5282d2a4582d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t="314" b="314"/>
          <a:stretch>
            <a:fillRect/>
          </a:stretch>
        </p:blipFill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构建单页面应用 (SPA)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项目以构建单页面应用 (SPA) 为重要目标。这种应用方式具有加载速度快、交互体验好等优势，能为用户提供流畅的操作感受，提升平台的使用效率。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cfbab7f-e315-11f0-94a0-5282d2a4582d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t="1612" b="1612"/>
          <a:stretch>
            <a:fillRect/>
          </a:stretch>
        </p:blipFill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实现数据的图形化展示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通过数据的图形化展示，将工业制造行业的复杂数据以直观的图表呈现。使数据更易于理解和分析，帮助用户快速获取关键信息，辅助决策制定。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技术栈与开发环境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核心框架：Vue 3 + Vite (构建单页面应用)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c2ab7aa-e315-11f0-9517-327338a02e1f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1107" r="110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Vue 3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详细描述：Vue 3 作为核心框架的一部分，具备高效、灵活等特性，在本项目中用于构建单页面应用的基础架构，为实现工业制造行业数据可视化平台提供了良好的开发基础。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c2ab9ed-e315-11f0-9517-327338a02e1f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l="1107" r="1107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Vite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详细描述：Vite 与 Vue 3 搭配使用，在构建单页面应用时，能提供快速的冷启动和热更新能力，有效提升开发效率，助力项目高效开发。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可视化库：ECharts (核心图表绘制)</a:t>
            </a:r>
          </a:p>
        </p:txBody>
      </p:sp>
      <p:pic>
        <p:nvPicPr>
          <p:cNvPr id="3" name="内容占位符 2" descr="dbc66839-e315-11f0-b642-9a4f2e017e58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7"/>
          <a:srcRect t="311" b="311"/>
          <a:stretch>
            <a:fillRect/>
          </a:stretch>
        </p:blipFill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ECharts 用于核心图表绘制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详细描述：ECharts 在本项目中作为核心的可视化库，承担着核心图表绘制的重要任务。它能够将工业制造行业的复杂数据转化为如簇状条形图、面积图等直观的图表，便于数据的分析和展示。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514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563b62be275bdfb3102460775e414f65488882e"/>
  <p:tag name="KSO_WM_NEWLAYOUT_GROUP_ID" val="layout_61"/>
  <p:tag name="KSO_WM_NEWLAYOUT_ID" val="slide_4b930c15976a31a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a8547a467bb7a2a1a672e65ab3953c51cbee76b"/>
  <p:tag name="KSO_WM_NEWLAYOUT_GROUP_ID" val="layout_26"/>
  <p:tag name="KSO_WM_NEWLAYOUT_ID" val="slide_ef948ae8003135f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5d02008767a9821a6dcf7ff7204e94129745f6"/>
  <p:tag name="KSO_WM_NEWLAYOUT_GROUP_ID" val="layout_62"/>
  <p:tag name="KSO_WM_NEWLAYOUT_ID" val="slide_200f6023f42ff4b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892b0aeb362891af68c22f1aaab0a0b6dd733f"/>
  <p:tag name="KSO_WM_NEWLAYOUT_GROUP_ID" val="layout_10009"/>
  <p:tag name="KSO_WM_NEWLAYOUT_ID" val="slide_2536ba00920a4d0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552117abbccf5ab8adf833fd3b8b31e562cd5"/>
  <p:tag name="KSO_WM_NEWLAYOUT_GROUP_ID" val="layout_38"/>
  <p:tag name="KSO_WM_NEWLAYOUT_ID" val="slide_3e4f13ddd7dc85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9d19f915105f596842d0832b81616027e7a34c"/>
  <p:tag name="KSO_WM_NEWLAYOUT_GROUP_ID" val="layout_34"/>
  <p:tag name="KSO_WM_NEWLAYOUT_ID" val="slide_4acdb5d565d7a68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b4ccc352e2d743ce7f30c87f79c72537d613f6"/>
  <p:tag name="KSO_WM_NEWLAYOUT_GROUP_ID" val="layout_42"/>
  <p:tag name="KSO_WM_NEWLAYOUT_ID" val="slide_6d6aa6c8b5b8e23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3a83924704fdef6766ee2e1b2c30388c38d79b"/>
  <p:tag name="KSO_WM_NEWLAYOUT_GROUP_ID" val="layout_59"/>
  <p:tag name="KSO_WM_NEWLAYOUT_ID" val="slide_fad9133c637506b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1871a1f39fc8c4475f05f47e6ad52312573de4"/>
  <p:tag name="KSO_WM_NEWLAYOUT_GROUP_ID" val="layout_60"/>
  <p:tag name="KSO_WM_NEWLAYOUT_ID" val="slide_506629c550fd97d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7f569de1458b1c0465a50da13466febe47f0a2"/>
  <p:tag name="KSO_WM_NEWLAYOUT_GROUP_ID" val="layout_10014"/>
  <p:tag name="KSO_WM_NEWLAYOUT_ID" val="slide_8bf42050c508f28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483573d3403e92ae550229044c1abe9e4ddcbe"/>
  <p:tag name="KSO_WM_NEWLAYOUT_GROUP_ID" val="layout_57"/>
  <p:tag name="KSO_WM_NEWLAYOUT_ID" val="slide_76e1347c3f07957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8f68b72abf6e4fba1538f241b28c14d27d5d7b"/>
  <p:tag name="KSO_WM_NEWLAYOUT_GROUP_ID" val="layout_10012"/>
  <p:tag name="KSO_WM_NEWLAYOUT_ID" val="slide_e570027fc99f031c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5bc952338bc68d7af9128bda2dec03124bd0dc"/>
  <p:tag name="KSO_WM_NEWLAYOUT_GROUP_ID" val="layout_2"/>
  <p:tag name="KSO_WM_NEWLAYOUT_ID" val="slide_349f98c92ef8ac0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1ff3fc8954b606980f8766e99605683528dd63"/>
  <p:tag name="KSO_WM_NEWLAYOUT_GROUP_ID" val="layout_10008"/>
  <p:tag name="KSO_WM_NEWLAYOUT_ID" val="slide_4e03d11860ba98d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ae1bde865630f8ad9a1f4e6b2b6a8040add6ee"/>
  <p:tag name="KSO_WM_NEWLAYOUT_GROUP_ID" val="layout_14"/>
  <p:tag name="KSO_WM_NEWLAYOUT_ID" val="slide_fbd1737be693ef9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9106a52f7634a420399d0f3c89136d6d70a5fa1"/>
  <p:tag name="KSO_WM_NEWLAYOUT_GROUP_ID" val="layout_1-5"/>
  <p:tag name="KSO_WM_NEWLAYOUT_ID" val="slide_61223ae7a7f7aefc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895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a133a825b6980ae1755b05209d7c39a3f04c08"/>
  <p:tag name="KSO_WM_NEWLAYOUT_GROUP_ID" val="layout_39"/>
  <p:tag name="KSO_WM_NEWLAYOUT_ID" val="slide_ef73279bb4fdc8e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UNIT_TEXT_LAYER_COUNT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18bb3abad89cee792d61d94992caf7cec213829"/>
  <p:tag name="KSO_WM_NEWLAYOUT_ID" val="1240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a*1"/>
  <p:tag name="KSO_WM_UNIT_LAYERLEVEL" val="1"/>
  <p:tag name="KSO_WM_TAG_VERSION" val="3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f*2"/>
  <p:tag name="KSO_WM_UNIT_LAYERLEVEL" val="1"/>
  <p:tag name="KSO_WM_TAG_VERSION" val="3.0"/>
  <p:tag name="KSO_WM_UNIT_TEXT_LAYER_COUNT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e*1"/>
  <p:tag name="KSO_WM_UNIT_LAYERLEVEL" val="1"/>
  <p:tag name="KSO_WM_TAG_VERSION" val="3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f5277df60bb448859e67025c1cdcfc2eea26b54"/>
  <p:tag name="KSO_WM_NEWLAYOUT_ID" val="1252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eeae70d376bcaaf88632ed6b12e0937a7ed9d43"/>
  <p:tag name="KSO_WM_NEWLAYOUT_ID" val="1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1"/>
  <p:tag name="KSO_WM_UNIT_LAYERLEVEL" val="1_1_1"/>
  <p:tag name="KSO_WM_TAG_VERSION" val="3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2"/>
  <p:tag name="KSO_WM_UNIT_LAYERLEVEL" val="1_1_1"/>
  <p:tag name="KSO_WM_TAG_VERSION" val="3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1_1"/>
  <p:tag name="KSO_WM_UNIT_LAYERLEVEL" val="1_1_1"/>
  <p:tag name="KSO_WM_TAG_VERSION" val="3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1"/>
  <p:tag name="KSO_WM_UNIT_LAYERLEVEL" val="1_1_1"/>
  <p:tag name="KSO_WM_TAG_VERSION" val="3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2"/>
  <p:tag name="KSO_WM_UNIT_LAYERLEVEL" val="1_1_1"/>
  <p:tag name="KSO_WM_TAG_VERSION" val="3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2_1"/>
  <p:tag name="KSO_WM_UNIT_LAYERLEVEL" val="1_1_1"/>
  <p:tag name="KSO_WM_TAG_VERSION" val="3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1"/>
  <p:tag name="KSO_WM_UNIT_LAYERLEVEL" val="1_1_1"/>
  <p:tag name="KSO_WM_TAG_VERSION" val="3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2"/>
  <p:tag name="KSO_WM_UNIT_LAYERLEVEL" val="1_1_1"/>
  <p:tag name="KSO_WM_TAG_VERSION" val="3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3_1"/>
  <p:tag name="KSO_WM_UNIT_LAYERLEVEL" val="1_1_1"/>
  <p:tag name="KSO_WM_TAG_VERSION" val="3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1"/>
  <p:tag name="KSO_WM_UNIT_LAYERLEVEL" val="1_1_1"/>
  <p:tag name="KSO_WM_TAG_VERSION" val="3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2"/>
  <p:tag name="KSO_WM_UNIT_LAYERLEVEL" val="1_1_1"/>
  <p:tag name="KSO_WM_TAG_VERSION" val="3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4_1"/>
  <p:tag name="KSO_WM_UNIT_LAYERLEVEL" val="1_1_1"/>
  <p:tag name="KSO_WM_TAG_VERSION" val="3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AG_VERSION" val="3.0"/>
  <p:tag name="KSO_WM_SLIDE_ID" val="custom40498959_1"/>
  <p:tag name="KSO_WM_TEMPLATE_MASTER_TYPE" val="0"/>
  <p:tag name="KSO_WM_TEMPLATE_COLOR_TYPE" val="0"/>
  <p:tag name="KSO_WM_SLIDE_INDEX" val="1"/>
  <p:tag name="KSO_WM_TEMPLATE_CATEGORY" val="custom"/>
  <p:tag name="KSO_WM_TEMPLATE_INDEX" val="40498959"/>
  <p:tag name="KSO_WM_SLIDE_LAYOUT" val="a_f"/>
  <p:tag name="KSO_WM_SLIDE_LAYOUT_CNT" val="1_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1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18bb3abad89cee792d61d94992caf7cec213829"/>
  <p:tag name="KSO_WM_NEWLAYOUT_ID" val="1240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a*1"/>
  <p:tag name="KSO_WM_TEMPLATE_CATEGORY" val="custom"/>
  <p:tag name="KSO_WM_TEMPLATE_INDEX" val="40498959"/>
  <p:tag name="KSO_WM_UNIT_LAYERLEVEL" val="1"/>
  <p:tag name="KSO_WM_TAG_VERSION" val="3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2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2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51427"/>
  <p:tag name="KSO_WM_TEMPLATE_SLIDE_ID" val="slide_61223ae7a7f7aefc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9106a52f7634a420399d0f3c89136d6d70a5fa1"/>
  <p:tag name="KSO_WM_NEWLAYOUT_GROUP_ID" val="layout_1-5"/>
  <p:tag name="KSO_WM_NEWLAYOUT_ID" val="slide_61223ae7a7f7aefc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fbd1737be693ef9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ae1bde865630f8ad9a1f4e6b2b6a8040add6ee"/>
  <p:tag name="KSO_WM_NEWLAYOUT_GROUP_ID" val="layout_14"/>
  <p:tag name="KSO_WM_NEWLAYOUT_ID" val="slide_fbd1737be693ef9a"/>
  <p:tag name="KSO_WM_UNIT_PRESET_TEXT" val="单击此处添加标题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51427"/>
  <p:tag name="KSO_WM_TEMPLATE_SLIDE_ID" val="slide_4e03d11860ba98d6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1ff3fc8954b606980f8766e99605683528dd63"/>
  <p:tag name="KSO_WM_NEWLAYOUT_GROUP_ID" val="layout_10008"/>
  <p:tag name="KSO_WM_NEWLAYOUT_ID" val="slide_4e03d11860ba98d6"/>
  <p:tag name="KSO_WM_UNIT_PRESET_TEXT" val="单击此处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4049895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427"/>
  <p:tag name="KSO_WM_TEMPLATE_SLIDE_ID" val="slide_349f98c92ef8ac0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5bc952338bc68d7af9128bda2dec03124bd0dc"/>
  <p:tag name="KSO_WM_NEWLAYOUT_GROUP_ID" val="layout_2"/>
  <p:tag name="KSO_WM_NEWLAYOUT_ID" val="slide_349f98c92ef8ac01"/>
  <p:tag name="KSO_WM_UNIT_PRESET_TEXT" val="单击此处添加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1173b0ca-221e-46e1-8774-ec5f464590dd.jpg?Expires=1798370348\u0026AWSAccessKeyId=AKLT9NSy7kh8TIS1UzNqLRY2\u0026Signature=Tx5YZlvjFJwbD9cCJCsoRgWzRg4%3D&quot;,&quot;product_name&quot;:&quot;wps-wpp-pc&quot;,&quot;intention_code&quot;:&quot;wps_wpp_generate_outline_pay&quot;}*auto_qingqiu_3.0.4_prod*1766834341687_ee521c_c1ce08928910-slide-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b36e8fce112c333bc70915f5e9b1d5ca_0.png?Expires=1766920743\u0026AWSAccessKeyId=AKLTHzmNYxS86KQFnb2pvxtA\u0026Signature=50oO5FkYhgFkeX5QyWANEgXtjRk%3D&quot;,&quot;product_name&quot;:&quot;wps-wpp-pc&quot;,&quot;intention_code&quot;:&quot;wps_wpp_generate_outline_pay&quot;}*auto_cache_hit_3.0.4_prod*1766834341687_ee521c_c1ce08928910-slide-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427"/>
  <p:tag name="KSO_WM_TEMPLATE_SLIDE_ID" val="slide_76e1347c3f07957f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483573d3403e92ae550229044c1abe9e4ddcbe"/>
  <p:tag name="KSO_WM_NEWLAYOUT_GROUP_ID" val="layout_57"/>
  <p:tag name="KSO_WM_NEWLAYOUT_ID" val="slide_76e1347c3f07957f"/>
  <p:tag name="KSO_WM_UNIT_PRESET_TEXT" val="单击此处添加标题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af35f828-ee9e-47db-b8c5-df889039993f.jpg?Expires=1798370346\u0026AWSAccessKeyId=AKLT9NSy7kh8TIS1UzNqLRY2\u0026Signature=5ZuJyo%2Ft9KwxsbXEAguA6QhyvKE%3D&quot;,&quot;product_name&quot;:&quot;wps-wpp-pc&quot;,&quot;intention_code&quot;:&quot;wps_wpp_generate_outline_pay&quot;}*auto_qingqiu_3.0.4_prod*1766834341687_ee521c_c1ce08928910-slide-8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df48c8c3-a475-4b7c-b4f0-695cc5b124e6.jpg?Expires=1798370347\u0026AWSAccessKeyId=AKLT9NSy7kh8TIS1UzNqLRY2\u0026Signature=aVPUGj2%2BtZ1Lk56PVARBaFWbcYs%3D&quot;,&quot;product_name&quot;:&quot;wps-wpp-pc&quot;,&quot;intention_code&quot;:&quot;wps_wpp_generate_outline_pay&quot;}*auto_qingqiu_3.0.4_prod*1766834341687_ee521c_c1ce08928910-slide-8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8bf42050c508f287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7f569de1458b1c0465a50da13466febe47f0a2"/>
  <p:tag name="KSO_WM_NEWLAYOUT_GROUP_ID" val="layout_10014"/>
  <p:tag name="KSO_WM_NEWLAYOUT_ID" val="slide_8bf42050c508f287"/>
  <p:tag name="KSO_WM_UNIT_PRESET_TEXT" val="单击此处添加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239097af-0841-4b7e-901b-6c1f1234116a.jpg?Expires=1798370346\u0026AWSAccessKeyId=AKLT9NSy7kh8TIS1UzNqLRY2\u0026Signature=ZQMcT%2F5yoYrAb4YyLKRNuFPGRqE%3D&quot;,&quot;product_name&quot;:&quot;wps-wpp-pc&quot;,&quot;intention_code&quot;:&quot;wps_wpp_generate_outline_pay&quot;}*auto_qingqiu_3.0.4_prod*1766834341687_ee521c_c1ce08928910-slide-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506629c550fd97d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1871a1f39fc8c4475f05f47e6ad52312573de4"/>
  <p:tag name="KSO_WM_NEWLAYOUT_GROUP_ID" val="layout_60"/>
  <p:tag name="KSO_WM_NEWLAYOUT_ID" val="slide_506629c550fd97d9"/>
  <p:tag name="KSO_WM_UNIT_PRESET_TEXT" val="单击此处添加标题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cccc0ba9-4c24-414e-9fe9-7bdf1110ad00.jpg?Expires=1798370346\u0026AWSAccessKeyId=AKLT9NSy7kh8TIS1UzNqLRY2\u0026Signature=biY2Bh36QzK5Eg%2BhVEPDIK0fE2Y%3D&quot;,&quot;product_name&quot;:&quot;wps-wpp-pc&quot;,&quot;intention_code&quot;:&quot;wps_wpp_generate_outline_pay&quot;}*auto_qingqiu_3.0.4_prod*1766834341687_ee521c_c1ce08928910-slide-1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fad9133c637506b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3a83924704fdef6766ee2e1b2c30388c38d79b"/>
  <p:tag name="KSO_WM_NEWLAYOUT_GROUP_ID" val="layout_59"/>
  <p:tag name="KSO_WM_NEWLAYOUT_ID" val="slide_fad9133c637506b0"/>
  <p:tag name="KSO_WM_UNIT_PRESET_TEXT" val="单击此处添加标题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af094322-1b99-4c4c-b94b-2392bed64218.jpg?Expires=1798370348\u0026AWSAccessKeyId=AKLT9NSy7kh8TIS1UzNqLRY2\u0026Signature=oiEWIEFiI20uBS%2FzeowzWYsdu20%3D&quot;,&quot;product_name&quot;:&quot;wps-wpp-pc&quot;,&quot;intention_code&quot;:&quot;wps_wpp_generate_outline_pay&quot;}*auto_qingqiu_3.0.4_prod*1766834341687_ee521c_c1ce08928910-slide-1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6d6aa6c8b5b8e23d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b4ccc352e2d743ce7f30c87f79c72537d613f6"/>
  <p:tag name="KSO_WM_NEWLAYOUT_GROUP_ID" val="layout_42"/>
  <p:tag name="KSO_WM_NEWLAYOUT_ID" val="slide_6d6aa6c8b5b8e23d"/>
  <p:tag name="KSO_WM_UNIT_PRESET_TEXT" val="单击此处添加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cfe9cd47-85b2-4ceb-bdd3-cfcddb87b7ba.jpg?Expires=1798370347\u0026AWSAccessKeyId=AKLT9NSy7kh8TIS1UzNqLRY2\u0026Signature=W4SB7gXn4dEwE7av2jtD5Qzz%2F4M%3D&quot;,&quot;product_name&quot;:&quot;wps-wpp-pc&quot;,&quot;intention_code&quot;:&quot;wps_wpp_generate_outline_pay&quot;}*auto_qingqiu_3.0.4_prod*1766834341687_ee521c_c1ce08928910-slide-1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8373d985e333c4ff67af2e5d0ede0cb2b6c60f"/>
  <p:tag name="KSO_WM_NEWLAYOUT_GROUP_ID" val="layout_53"/>
  <p:tag name="KSO_WM_NEWLAYOUT_ID" val="slide_7efbfb4cd44dd52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4acdb5d565d7a68b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9d19f915105f596842d0832b81616027e7a34c"/>
  <p:tag name="KSO_WM_NEWLAYOUT_GROUP_ID" val="layout_34"/>
  <p:tag name="KSO_WM_NEWLAYOUT_ID" val="slide_4acdb5d565d7a68b"/>
  <p:tag name="KSO_WM_UNIT_PRESET_TEXT" val="单击此处添加标题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d5ae196d-956a-4d90-94a2-bae4a9cb30d4.jpg?Expires=1798370347\u0026AWSAccessKeyId=AKLT9NSy7kh8TIS1UzNqLRY2\u0026Signature=vCOoQxSkJdAFRF5XVFUzaWd5kzM%3D&quot;,&quot;product_name&quot;:&quot;wps-wpp-pc&quot;,&quot;intention_code&quot;:&quot;wps_wpp_generate_outline_pay&quot;}*auto_qingqiu_3.0.4_prod*1766834341687_ee521c_c1ce08928910-slide-1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45f3d936-8864-44fe-88ed-27ea15eaa9cc.jpg?Expires=1798370346\u0026AWSAccessKeyId=AKLT9NSy7kh8TIS1UzNqLRY2\u0026Signature=D0z4H%2FPjFSS8ek2MfZpb1XNS0V4%3D&quot;,&quot;product_name&quot;:&quot;wps-wpp-pc&quot;,&quot;intention_code&quot;:&quot;wps_wpp_generate_outline_pay&quot;}*auto_qingqiu_3.0.4_prod*1766834341687_ee521c_c1ce08928910-slide-1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4a211f76-1610-45d4-9ebe-54a24967a4cf.jpg?Expires=1798370348\u0026AWSAccessKeyId=AKLT9NSy7kh8TIS1UzNqLRY2\u0026Signature=ULe3Ivek4IVZj%2FPFgaoBDzCe1DM%3D&quot;,&quot;product_name&quot;:&quot;wps-wpp-pc&quot;,&quot;intention_code&quot;:&quot;wps_wpp_generate_outline_pay&quot;}*auto_qingqiu_3.0.4_prod*1766834341687_ee521c_c1ce08928910-slide-1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51427"/>
  <p:tag name="KSO_WM_TEMPLATE_SLIDE_ID" val="slide_d34ee385bdad3e3c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  <p:tag name="KSO_WM_UNIT_PRESET_TEXT" val="单击此处添加标题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  <p:tag name="KSO_WM_UNIT_PRESET_TEXT" val="单击此处添加标题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3e4f13ddd7dc8528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552117abbccf5ab8adf833fd3b8b31e562cd5"/>
  <p:tag name="KSO_WM_NEWLAYOUT_GROUP_ID" val="layout_38"/>
  <p:tag name="KSO_WM_NEWLAYOUT_ID" val="slide_3e4f13ddd7dc8528"/>
  <p:tag name="KSO_WM_UNIT_PRESET_TEXT" val="单击此处添加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/b954433587891daca39edc7f03f699c1_0.png?Expires=1766920743\u0026AWSAccessKeyId=AKLTHzmNYxS86KQFnb2pvxtA\u0026Signature=9rlrqH2WAo7qRKo9g8vEkxnFtjM%3D&quot;,&quot;product_name&quot;:&quot;wps-wpp-pc&quot;,&quot;intention_code&quot;:&quot;wps_wpp_generate_outline_pay&quot;}*auto_cache_hit_3.0.4_prod*1766834341687_ee521c_c1ce08928910-slide-17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2f2f2ae0-8961-46e6-baf1-d0ad23d7da77.jpg?Expires=1798370348\u0026AWSAccessKeyId=AKLT9NSy7kh8TIS1UzNqLRY2\u0026Signature=gXKboxEuLhpSNrvTXcymXeimhwM%3D&quot;,&quot;product_name&quot;:&quot;wps-wpp-pc&quot;,&quot;intention_code&quot;:&quot;wps_wpp_generate_outline_pay&quot;}*auto_qingqiu_3.0.4_prod*1766834341687_ee521c_c1ce08928910-slide-17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ab8d8faf-5386-49bc-af4d-9dab13f83aa0.jpg?Expires=1798370347\u0026AWSAccessKeyId=AKLT9NSy7kh8TIS1UzNqLRY2\u0026Signature=oQ5%2BvpzgOwsqchVv%2Bc8MbnIDaYw%3D&quot;,&quot;product_name&quot;:&quot;wps-wpp-pc&quot;,&quot;intention_code&quot;:&quot;wps_wpp_generate_outline_pay&quot;}*auto_qingqiu_3.0.4_prod*1766834341687_ee521c_c1ce08928910-slide-1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2536ba00920a4d07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892b0aeb362891af68c22f1aaab0a0b6dd733f"/>
  <p:tag name="KSO_WM_NEWLAYOUT_GROUP_ID" val="layout_10009"/>
  <p:tag name="KSO_WM_NEWLAYOUT_ID" val="slide_2536ba00920a4d07"/>
  <p:tag name="KSO_WM_UNIT_PRESET_TEXT" val="单击此处添加标题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631347788&quot;,&quot;product_name&quot;:&quot;wps-wpp-pc&quot;,&quot;intention_code&quot;:&quot;wps_wpp_generate_outline_pay&quot;}*auto_gallery_3.0.4_prod*1766834341687_ee521c_c1ce08928910-slide-1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4606fef1-a6aa-4d19-96ad-2bb319385e0f.jpg?Expires=1798370347\u0026AWSAccessKeyId=AKLT9NSy7kh8TIS1UzNqLRY2\u0026Signature=q14LTUyTAQs6i3m9UT9Q7HSQTm0%3D&quot;,&quot;product_name&quot;:&quot;wps-wpp-pc&quot;,&quot;intention_code&quot;:&quot;wps_wpp_generate_outline_pay&quot;}*auto_qingqiu_3.0.4_prod*1766834341687_ee521c_c1ce08928910-slide-18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957c1cf8-fe8e-4e3b-9740-58745c12dece.jpg?Expires=1798370347\u0026AWSAccessKeyId=AKLT9NSy7kh8TIS1UzNqLRY2\u0026Signature=kDnqaB5V7huk8c6C1o8THmlcWDM%3D&quot;,&quot;product_name&quot;:&quot;wps-wpp-pc&quot;,&quot;intention_code&quot;:&quot;wps_wpp_generate_outline_pay&quot;}*auto_qingqiu_3.0.4_prod*1766834341687_ee521c_c1ce08928910-slide-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4049296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48*384"/>
  <p:tag name="KSO_WM_SLIDE_POSITION" val="55*77"/>
  <p:tag name="KSO_WM_TAG_VERSION" val="3.0"/>
  <p:tag name="KSO_WM_BEAUTIFY_FLAG" val="#wm#"/>
  <p:tag name="KSO_WM_TEMPLATE_CATEGORY" val="custom"/>
  <p:tag name="KSO_WM_TEMPLATE_INDEX" val="40498959"/>
  <p:tag name="KSO_WM_SLIDE_LAYOUT" val="a_f"/>
  <p:tag name="KSO_WM_SLIDE_LAYOUT_CNT" val="1_1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40492963_1*i*1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40492963_1*i*3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40492963_1*f*1"/>
  <p:tag name="KSO_WM_TEMPLATE_CATEGORY" val="custom"/>
  <p:tag name="KSO_WM_TEMPLATE_INDEX" val="40492963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"/>
  <p:tag name="KSO_WM_UNIT_VALUE" val="215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40492963_1*i*2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40492963_1*i*4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40492963_1*i*5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40492963_1*i*6"/>
  <p:tag name="KSO_WM_TEMPLATE_CATEGORY" val="custom"/>
  <p:tag name="KSO_WM_TEMPLATE_INDEX" val="40492963"/>
  <p:tag name="KSO_WM_UNIT_LAYERLEVEL" val="1"/>
  <p:tag name="KSO_WM_TAG_VERSION" val="3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AG_VERSION" val="3.0"/>
  <p:tag name="KSO_WM_SLIDE_ID" val="custom40498959_5"/>
  <p:tag name="KSO_WM_TEMPLATE_MASTER_TYPE" val="0"/>
  <p:tag name="KSO_WM_TEMPLATE_COLOR_TYPE" val="0"/>
  <p:tag name="KSO_WM_SLIDE_INDEX" val="5"/>
  <p:tag name="KSO_WM_TEMPLATE_CATEGORY" val="custom"/>
  <p:tag name="KSO_WM_TEMPLATE_INDEX" val="40498959"/>
  <p:tag name="KSO_WM_SLIDE_LAYOUT" val="a_b"/>
  <p:tag name="KSO_WM_SLIDE_LAYOUT_CNT" val="1_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59_5*b*1"/>
  <p:tag name="KSO_WM_TEMPLATE_CATEGORY" val="custom"/>
  <p:tag name="KSO_WM_TEMPLATE_INDEX" val="40498959"/>
  <p:tag name="KSO_WM_UNIT_LAYERLEVEL" val="1"/>
  <p:tag name="KSO_WM_TAG_VERSION" val="3.0"/>
  <p:tag name="KSO_WM_UNIT_PRESET_TEXT" val="THE END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f5277df60bb448859e67025c1cdcfc2eea26b54"/>
  <p:tag name="KSO_WM_NEWLAYOUT_ID" val="1252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59_5*a*1"/>
  <p:tag name="KSO_WM_TEMPLATE_CATEGORY" val="custom"/>
  <p:tag name="KSO_WM_TEMPLATE_INDEX" val="40498959"/>
  <p:tag name="KSO_WM_UNIT_LAYERLEVEL" val="1"/>
  <p:tag name="KSO_WM_TAG_VERSION" val="3.0"/>
  <p:tag name="KSO_WM_UNIT_PRESET_TEXT" val="谢谢观看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38e8921e0fa090db1ffe865856f691a877ff6c"/>
  <p:tag name="KSO_WM_NEWLAYOUT_GROUP_ID" val="layout_51"/>
  <p:tag name="KSO_WM_NEWLAYOUT_ID" val="slide_bb33ee6a4ddd7ca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e5cf2be41d8c2d3d012fe1dcf81bba213b6e2f"/>
  <p:tag name="KSO_WM_NEWLAYOUT_GROUP_ID" val="layout_31"/>
  <p:tag name="KSO_WM_NEWLAYOUT_ID" val="slide_e322f756bea7b1bb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a5952565054dfe621de93c2eaaee79c36c2b39"/>
  <p:tag name="KSO_WM_NEWLAYOUT_GROUP_ID" val="layout_63"/>
  <p:tag name="KSO_WM_NEWLAYOUT_ID" val="slide_96919410b42e99e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AG_VERSION" val="3.0"/>
  <p:tag name="KSO_WM_TEMPLATE_MASTER_TYPE" val="0"/>
  <p:tag name="KSO_WM_TEMPLATE_COLOR_TYPE" val="0"/>
  <p:tag name="KSO_WM_TEMPLATE_CATEGORY" val="custom"/>
  <p:tag name="KSO_WM_TEMPLATE_INDEX" val="4049895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c0bb2f6a93ad19f6a47daef0040c504c19d21e"/>
  <p:tag name="KSO_WM_NEWLAYOUT_GROUP_ID" val="layout_30"/>
  <p:tag name="KSO_WM_NEWLAYOUT_ID" val="slide_e6fc15e515dead0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0d12ed1cba0e2dfb40c02e8add6f2b9cdcc3d4"/>
  <p:tag name="KSO_WM_NEWLAYOUT_GROUP_ID" val="layout_6"/>
  <p:tag name="KSO_WM_NEWLAYOUT_ID" val="slide_90919a0def1ff6d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简约风清新AI企业创新通用模板">
  <a:themeElements>
    <a:clrScheme name="自定义 409">
      <a:dk1>
        <a:srgbClr val="000000"/>
      </a:dk1>
      <a:lt1>
        <a:srgbClr val="FFFFFF"/>
      </a:lt1>
      <a:dk2>
        <a:srgbClr val="001548"/>
      </a:dk2>
      <a:lt2>
        <a:srgbClr val="F6FFFE"/>
      </a:lt2>
      <a:accent1>
        <a:srgbClr val="0177F8"/>
      </a:accent1>
      <a:accent2>
        <a:srgbClr val="18D8AD"/>
      </a:accent2>
      <a:accent3>
        <a:srgbClr val="07C8F9"/>
      </a:accent3>
      <a:accent4>
        <a:srgbClr val="5CB270"/>
      </a:accent4>
      <a:accent5>
        <a:srgbClr val="4C9AEA"/>
      </a:accent5>
      <a:accent6>
        <a:srgbClr val="00B2CA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1811</Words>
  <Application>Microsoft Office PowerPoint</Application>
  <PresentationFormat>宽屏</PresentationFormat>
  <Paragraphs>146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MiSans</vt:lpstr>
      <vt:lpstr>微软雅黑</vt:lpstr>
      <vt:lpstr>Arial</vt:lpstr>
      <vt:lpstr>Consolas</vt:lpstr>
      <vt:lpstr>Office 主题</vt:lpstr>
      <vt:lpstr>1_简约风清新AI企业创新通用模板</vt:lpstr>
      <vt:lpstr>基于 Vue+ECharts 的工业制造行业数据可视化平台设计与实现项目总结</vt:lpstr>
      <vt:lpstr>目录</vt:lpstr>
      <vt:lpstr>项目背景与任务</vt:lpstr>
      <vt:lpstr>背景：随着工业技术发展，数据呈爆炸式增长。本项目旨在通过 Web 前端技术将海量复杂数据转化为直观图表，辅助管理决策</vt:lpstr>
      <vt:lpstr>应用场景：原料采购分析、设备运行分析、生产进度监控、故障分析、决策支持等</vt:lpstr>
      <vt:lpstr>核心目标：构建单页面应用 (SPA)，实现数据的图形化展示</vt:lpstr>
      <vt:lpstr>技术栈与开发环境</vt:lpstr>
      <vt:lpstr>核心框架：Vue 3 + Vite (构建单页面应用)</vt:lpstr>
      <vt:lpstr>可视化库：ECharts (核心图表绘制)</vt:lpstr>
      <vt:lpstr>路由管理：Vue Router (实现视图组件跳转)</vt:lpstr>
      <vt:lpstr>数据交互：jQuery (请求本地 JSON 数据)</vt:lpstr>
      <vt:lpstr>扩展工具：XLSX 库 (Excel 导出功能)</vt:lpstr>
      <vt:lpstr>功能模块设计</vt:lpstr>
      <vt:lpstr>功能模块设计 - 基本功能</vt:lpstr>
      <vt:lpstr>功能模块设计 - 扩展功能</vt:lpstr>
      <vt:lpstr>原型图</vt:lpstr>
      <vt:lpstr>核心功能展示</vt:lpstr>
      <vt:lpstr>基础功能展示 - 数据可视化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扩展功能展示 - 交互与适配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关键代码与实现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不足与展望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Vue+ECharts 的工业制造行业数据可视化平台设计与实现项目总结</dc:title>
  <dc:creator/>
  <cp:lastModifiedBy>Zhang Zhang</cp:lastModifiedBy>
  <cp:revision>35</cp:revision>
  <dcterms:created xsi:type="dcterms:W3CDTF">2025-12-27T11:28:00Z</dcterms:created>
  <dcterms:modified xsi:type="dcterms:W3CDTF">2025-12-30T05:48:52Z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v1.0_ai_69796651427</vt:lpwstr>
  </property>
</Properties>
</file>